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103"/>
  </p:notesMasterIdLst>
  <p:handoutMasterIdLst>
    <p:handoutMasterId r:id="rId104"/>
  </p:handoutMasterIdLst>
  <p:sldIdLst>
    <p:sldId id="386" r:id="rId2"/>
    <p:sldId id="387" r:id="rId3"/>
    <p:sldId id="388" r:id="rId4"/>
    <p:sldId id="389" r:id="rId5"/>
    <p:sldId id="390" r:id="rId6"/>
    <p:sldId id="288" r:id="rId7"/>
    <p:sldId id="276" r:id="rId8"/>
    <p:sldId id="279" r:id="rId9"/>
    <p:sldId id="280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300" r:id="rId18"/>
    <p:sldId id="301" r:id="rId19"/>
    <p:sldId id="302" r:id="rId20"/>
    <p:sldId id="303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311" r:id="rId29"/>
    <p:sldId id="312" r:id="rId30"/>
    <p:sldId id="313" r:id="rId31"/>
    <p:sldId id="315" r:id="rId32"/>
    <p:sldId id="316" r:id="rId33"/>
    <p:sldId id="317" r:id="rId34"/>
    <p:sldId id="318" r:id="rId35"/>
    <p:sldId id="319" r:id="rId36"/>
    <p:sldId id="320" r:id="rId37"/>
    <p:sldId id="321" r:id="rId38"/>
    <p:sldId id="322" r:id="rId39"/>
    <p:sldId id="323" r:id="rId40"/>
    <p:sldId id="324" r:id="rId41"/>
    <p:sldId id="341" r:id="rId42"/>
    <p:sldId id="342" r:id="rId43"/>
    <p:sldId id="353" r:id="rId44"/>
    <p:sldId id="354" r:id="rId45"/>
    <p:sldId id="355" r:id="rId46"/>
    <p:sldId id="356" r:id="rId47"/>
    <p:sldId id="346" r:id="rId48"/>
    <p:sldId id="347" r:id="rId49"/>
    <p:sldId id="348" r:id="rId50"/>
    <p:sldId id="349" r:id="rId51"/>
    <p:sldId id="350" r:id="rId52"/>
    <p:sldId id="351" r:id="rId53"/>
    <p:sldId id="352" r:id="rId54"/>
    <p:sldId id="289" r:id="rId55"/>
    <p:sldId id="278" r:id="rId56"/>
    <p:sldId id="334" r:id="rId57"/>
    <p:sldId id="335" r:id="rId58"/>
    <p:sldId id="336" r:id="rId59"/>
    <p:sldId id="337" r:id="rId60"/>
    <p:sldId id="338" r:id="rId61"/>
    <p:sldId id="340" r:id="rId62"/>
    <p:sldId id="374" r:id="rId63"/>
    <p:sldId id="375" r:id="rId64"/>
    <p:sldId id="290" r:id="rId65"/>
    <p:sldId id="281" r:id="rId66"/>
    <p:sldId id="343" r:id="rId67"/>
    <p:sldId id="385" r:id="rId68"/>
    <p:sldId id="344" r:id="rId69"/>
    <p:sldId id="291" r:id="rId70"/>
    <p:sldId id="287" r:id="rId71"/>
    <p:sldId id="325" r:id="rId72"/>
    <p:sldId id="326" r:id="rId73"/>
    <p:sldId id="330" r:id="rId74"/>
    <p:sldId id="327" r:id="rId75"/>
    <p:sldId id="331" r:id="rId76"/>
    <p:sldId id="328" r:id="rId77"/>
    <p:sldId id="332" r:id="rId78"/>
    <p:sldId id="329" r:id="rId79"/>
    <p:sldId id="333" r:id="rId80"/>
    <p:sldId id="361" r:id="rId81"/>
    <p:sldId id="362" r:id="rId82"/>
    <p:sldId id="363" r:id="rId83"/>
    <p:sldId id="364" r:id="rId84"/>
    <p:sldId id="365" r:id="rId85"/>
    <p:sldId id="366" r:id="rId86"/>
    <p:sldId id="367" r:id="rId87"/>
    <p:sldId id="368" r:id="rId88"/>
    <p:sldId id="369" r:id="rId89"/>
    <p:sldId id="370" r:id="rId90"/>
    <p:sldId id="372" r:id="rId91"/>
    <p:sldId id="371" r:id="rId92"/>
    <p:sldId id="373" r:id="rId93"/>
    <p:sldId id="376" r:id="rId94"/>
    <p:sldId id="378" r:id="rId95"/>
    <p:sldId id="380" r:id="rId96"/>
    <p:sldId id="381" r:id="rId97"/>
    <p:sldId id="382" r:id="rId98"/>
    <p:sldId id="377" r:id="rId99"/>
    <p:sldId id="379" r:id="rId100"/>
    <p:sldId id="383" r:id="rId101"/>
    <p:sldId id="384" r:id="rId102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paso" id="{59A9BC0F-B94E-A640-83FC-4498B9DFB08D}">
          <p14:sldIdLst>
            <p14:sldId id="386"/>
            <p14:sldId id="387"/>
            <p14:sldId id="388"/>
            <p14:sldId id="389"/>
            <p14:sldId id="390"/>
          </p14:sldIdLst>
        </p14:section>
        <p14:section name="Conceptos" id="{F4EDDC7D-FE43-7049-A8BD-66FA526E2C63}">
          <p14:sldIdLst>
            <p14:sldId id="288"/>
            <p14:sldId id="276"/>
            <p14:sldId id="279"/>
            <p14:sldId id="280"/>
            <p14:sldId id="292"/>
            <p14:sldId id="293"/>
            <p14:sldId id="294"/>
            <p14:sldId id="295"/>
            <p14:sldId id="296"/>
            <p14:sldId id="297"/>
            <p14:sldId id="298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41"/>
            <p14:sldId id="342"/>
            <p14:sldId id="353"/>
            <p14:sldId id="354"/>
            <p14:sldId id="355"/>
            <p14:sldId id="356"/>
            <p14:sldId id="346"/>
            <p14:sldId id="347"/>
            <p14:sldId id="348"/>
            <p14:sldId id="349"/>
            <p14:sldId id="350"/>
            <p14:sldId id="351"/>
            <p14:sldId id="352"/>
          </p14:sldIdLst>
        </p14:section>
        <p14:section name="Ejercicios" id="{AC82BF5F-B745-4324-BCE3-A8AF2C308EBF}">
          <p14:sldIdLst>
            <p14:sldId id="289"/>
            <p14:sldId id="278"/>
            <p14:sldId id="334"/>
            <p14:sldId id="335"/>
            <p14:sldId id="336"/>
            <p14:sldId id="337"/>
            <p14:sldId id="338"/>
            <p14:sldId id="340"/>
            <p14:sldId id="374"/>
            <p14:sldId id="375"/>
          </p14:sldIdLst>
        </p14:section>
        <p14:section name="Repaso" id="{50A7D988-3B47-4598-BCAC-6F4B49804A8B}">
          <p14:sldIdLst>
            <p14:sldId id="290"/>
            <p14:sldId id="281"/>
            <p14:sldId id="343"/>
            <p14:sldId id="385"/>
            <p14:sldId id="344"/>
          </p14:sldIdLst>
        </p14:section>
        <p14:section name="Resolucion" id="{7AF49DBB-5FB7-48B2-BF8E-3011F812C212}">
          <p14:sldIdLst>
            <p14:sldId id="291"/>
            <p14:sldId id="287"/>
            <p14:sldId id="325"/>
            <p14:sldId id="326"/>
            <p14:sldId id="330"/>
            <p14:sldId id="327"/>
            <p14:sldId id="331"/>
            <p14:sldId id="328"/>
            <p14:sldId id="332"/>
            <p14:sldId id="329"/>
            <p14:sldId id="333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2"/>
            <p14:sldId id="371"/>
            <p14:sldId id="373"/>
            <p14:sldId id="376"/>
            <p14:sldId id="378"/>
            <p14:sldId id="380"/>
            <p14:sldId id="381"/>
            <p14:sldId id="382"/>
            <p14:sldId id="377"/>
            <p14:sldId id="379"/>
            <p14:sldId id="383"/>
            <p14:sldId id="38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3449"/>
    <a:srgbClr val="5A3A92"/>
    <a:srgbClr val="1DC1DC"/>
    <a:srgbClr val="F25B2C"/>
    <a:srgbClr val="FFFFFF"/>
    <a:srgbClr val="019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145" autoAdjust="0"/>
    <p:restoredTop sz="93045"/>
  </p:normalViewPr>
  <p:slideViewPr>
    <p:cSldViewPr snapToGrid="0" snapToObjects="1">
      <p:cViewPr varScale="1">
        <p:scale>
          <a:sx n="56" d="100"/>
          <a:sy n="56" d="100"/>
        </p:scale>
        <p:origin x="6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5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notesMaster" Target="notesMasters/notesMaster1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microsoft.com/office/2015/10/relationships/revisionInfo" Target="revisionInfo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B6F4-23E1-814D-8DBC-753DCD8F7CD3}" type="datetimeFigureOut">
              <a:rPr lang="es-ES_tradnl" smtClean="0"/>
              <a:t>09/10/2017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F0ACC-9D08-B743-BC76-14D8CF8E6938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00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jpg>
</file>

<file path=ppt/media/image27.jpg>
</file>

<file path=ppt/media/image28.tiff>
</file>

<file path=ppt/media/image29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8.tiff>
</file>

<file path=ppt/media/image45.tiff>
</file>

<file path=ppt/media/image46.jpg>
</file>

<file path=ppt/media/image47.jpg>
</file>

<file path=ppt/media/image48.png>
</file>

<file path=ppt/media/image55.png>
</file>

<file path=ppt/media/image56.tiff>
</file>

<file path=ppt/media/image59.png>
</file>

<file path=ppt/media/image6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8938-2154-AC49-8423-1D92A390099E}" type="datetimeFigureOut">
              <a:rPr lang="es-ES_tradnl" smtClean="0"/>
              <a:t>09/10/2017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3A042-DB59-4F46-A5FA-899CA8111283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501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771897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79281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389277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562859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5324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5404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047033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047102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6570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269600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6615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69372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29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23093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723805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69046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794384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537986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194111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245056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37492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47152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6333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213313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39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7944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036501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6485560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842197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9821899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018322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616797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88685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0177795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54414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7887844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49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67830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642279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6346343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698712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59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5000985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61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7074409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62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2467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5013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12872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55915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69023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3A042-DB59-4F46-A5FA-899CA8111283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09191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emf"/><Relationship Id="rId4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 userDrawn="1"/>
        </p:nvSpPr>
        <p:spPr>
          <a:xfrm>
            <a:off x="-2881" y="4636859"/>
            <a:ext cx="9146881" cy="1989667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295" y="1177183"/>
            <a:ext cx="4511710" cy="2531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/>
              <a:t>Tema a Desarrollar en la Clase</a:t>
            </a:r>
            <a:endParaRPr lang="en-US" dirty="0"/>
          </a:p>
        </p:txBody>
      </p:sp>
      <p:sp>
        <p:nvSpPr>
          <p:cNvPr id="21" name="Rectángulo 20"/>
          <p:cNvSpPr/>
          <p:nvPr userDrawn="1"/>
        </p:nvSpPr>
        <p:spPr>
          <a:xfrm>
            <a:off x="-2885" y="0"/>
            <a:ext cx="1303867" cy="736598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23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32" y="0"/>
            <a:ext cx="9143968" cy="744876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/>
              <a:t>Título del Concepto Explicado</a:t>
            </a:r>
            <a:br>
              <a:rPr lang="es-ES_tradnl" dirty="0"/>
            </a:br>
            <a:r>
              <a:rPr kumimoji="0" lang="es-ES_tradnl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grpSp>
        <p:nvGrpSpPr>
          <p:cNvPr id="19" name="Agrupar 18"/>
          <p:cNvGrpSpPr/>
          <p:nvPr userDrawn="1"/>
        </p:nvGrpSpPr>
        <p:grpSpPr>
          <a:xfrm>
            <a:off x="301948" y="65315"/>
            <a:ext cx="800089" cy="635901"/>
            <a:chOff x="5701496" y="1402249"/>
            <a:chExt cx="2670843" cy="2122755"/>
          </a:xfrm>
        </p:grpSpPr>
        <p:pic>
          <p:nvPicPr>
            <p:cNvPr id="20" name="Imagen 1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21" name="Rectángulo 20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2" name="Rectángulo 21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3" name="Rectángulo 22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5" name="Rectángulo 24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6" name="Rectángulo 25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05085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  <p:grpSp>
        <p:nvGrpSpPr>
          <p:cNvPr id="13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4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5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6006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01111"/>
          </a:xfrm>
        </p:spPr>
        <p:txBody>
          <a:bodyPr/>
          <a:lstStyle/>
          <a:p>
            <a:r>
              <a:rPr lang="es-ES_tradnl" dirty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60000"/>
            <a:ext cx="3886200" cy="4351338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60000"/>
            <a:ext cx="3886200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grpSp>
        <p:nvGrpSpPr>
          <p:cNvPr id="14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15" name="7 Imagen" descr="logos 111MIL-0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16" name="8 Imagen" descr="logos 111MIL-01.JPG"/>
            <p:cNvPicPr>
              <a:picLocks noChangeAspect="1"/>
            </p:cNvPicPr>
            <p:nvPr/>
          </p:nvPicPr>
          <p:blipFill>
            <a:blip r:embed="rId3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9518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10000"/>
            <a:ext cx="7886700" cy="1077811"/>
          </a:xfrm>
        </p:spPr>
        <p:txBody>
          <a:bodyPr/>
          <a:lstStyle/>
          <a:p>
            <a:r>
              <a:rPr lang="es-ES_tradnl" dirty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9800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880000"/>
            <a:ext cx="3868340" cy="3684588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9800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880000"/>
            <a:ext cx="3887391" cy="3684588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33612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139054"/>
          </a:xfrm>
        </p:spPr>
        <p:txBody>
          <a:bodyPr/>
          <a:lstStyle/>
          <a:p>
            <a:r>
              <a:rPr lang="es-ES_tradnl" dirty="0"/>
              <a:t>Clic para editar título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9281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pacio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08215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54895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419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4754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32932"/>
            <a:ext cx="2949178" cy="10244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2" y="987426"/>
            <a:ext cx="4625567" cy="5130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4060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38951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101111"/>
          </a:xfrm>
        </p:spPr>
        <p:txBody>
          <a:bodyPr/>
          <a:lstStyle/>
          <a:p>
            <a:r>
              <a:rPr lang="es-ES_tradnl" dirty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82289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0000"/>
            <a:ext cx="1971675" cy="5765424"/>
          </a:xfrm>
        </p:spPr>
        <p:txBody>
          <a:bodyPr vert="eaVert"/>
          <a:lstStyle/>
          <a:p>
            <a:r>
              <a:rPr lang="es-ES_tradnl" dirty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0000"/>
            <a:ext cx="5800725" cy="5765424"/>
          </a:xfrm>
        </p:spPr>
        <p:txBody>
          <a:bodyPr vert="eaVert"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9278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/>
              <a:t>Título del Concepto Explicado</a:t>
            </a:r>
            <a:br>
              <a:rPr lang="es-ES_tradnl" dirty="0"/>
            </a:br>
            <a:r>
              <a:rPr kumimoji="0" lang="es-ES_tradnl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3862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88803"/>
            <a:ext cx="2665272" cy="210642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5" y="4636859"/>
            <a:ext cx="9146881" cy="227975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87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Concep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/>
              <a:t>Título del Concepto Explicado</a:t>
            </a:r>
            <a:br>
              <a:rPr lang="es-ES_tradnl" dirty="0"/>
            </a:br>
            <a:r>
              <a:rPr kumimoji="0" lang="es-ES_tradnl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997" y="60474"/>
            <a:ext cx="789459" cy="6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4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3734" y="1402250"/>
            <a:ext cx="2668606" cy="2122755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4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41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Ejerc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/>
              <a:t>Título del Concepto Explicado</a:t>
            </a:r>
            <a:br>
              <a:rPr lang="es-ES_tradnl" dirty="0"/>
            </a:br>
            <a:r>
              <a:rPr kumimoji="0" lang="es-ES_tradnl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19" y="65316"/>
            <a:ext cx="795037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1" y="0"/>
            <a:ext cx="9146881" cy="736598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00045" y="1390912"/>
            <a:ext cx="2672294" cy="2118810"/>
          </a:xfrm>
          <a:prstGeom prst="rect">
            <a:avLst/>
          </a:prstGeom>
        </p:spPr>
      </p:pic>
      <p:sp>
        <p:nvSpPr>
          <p:cNvPr id="14" name="Rectángulo 13"/>
          <p:cNvSpPr/>
          <p:nvPr userDrawn="1"/>
        </p:nvSpPr>
        <p:spPr>
          <a:xfrm>
            <a:off x="-2881" y="4636859"/>
            <a:ext cx="9146881" cy="2285234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ilmina - Repa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 userDrawn="1"/>
        </p:nvSpPr>
        <p:spPr>
          <a:xfrm>
            <a:off x="0" y="0"/>
            <a:ext cx="9143968" cy="744876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32" y="6613526"/>
            <a:ext cx="9143968" cy="287192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00000"/>
            <a:ext cx="7886700" cy="1220315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/>
            </a:lvl1pPr>
          </a:lstStyle>
          <a:p>
            <a:r>
              <a:rPr lang="es-ES_tradnl" dirty="0"/>
              <a:t>Título del Concepto Explicado</a:t>
            </a:r>
            <a:br>
              <a:rPr lang="es-ES_tradnl" dirty="0"/>
            </a:br>
            <a:r>
              <a:rPr kumimoji="0" lang="es-ES_tradnl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Subtítulo del Aspecto Desarrollado en la Filmina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Módulo 1: Técnicas de Programación</a:t>
            </a:r>
            <a:endParaRPr lang="es-ES_trad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420" y="65316"/>
            <a:ext cx="797618" cy="6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1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- Re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 userDrawn="1"/>
        </p:nvSpPr>
        <p:spPr>
          <a:xfrm>
            <a:off x="-2885" y="0"/>
            <a:ext cx="9146885" cy="736598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riángulo 14"/>
          <p:cNvSpPr/>
          <p:nvPr userDrawn="1"/>
        </p:nvSpPr>
        <p:spPr>
          <a:xfrm rot="16200000">
            <a:off x="1634068" y="-897469"/>
            <a:ext cx="5875868" cy="9144004"/>
          </a:xfrm>
          <a:prstGeom prst="triangle">
            <a:avLst>
              <a:gd name="adj" fmla="val 100000"/>
            </a:avLst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s-ES_tradnl"/>
          </a:p>
        </p:txBody>
      </p:sp>
      <p:sp>
        <p:nvSpPr>
          <p:cNvPr id="14" name="Rectángulo 13"/>
          <p:cNvSpPr/>
          <p:nvPr userDrawn="1"/>
        </p:nvSpPr>
        <p:spPr>
          <a:xfrm>
            <a:off x="-2881" y="4636859"/>
            <a:ext cx="9146881" cy="2273809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0"/>
            <a:ext cx="9144001" cy="807204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/>
              <a:t>Título del Módulo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4654114"/>
            <a:ext cx="9146881" cy="550332"/>
          </a:xfrm>
        </p:spPr>
        <p:txBody>
          <a:bodyPr>
            <a:normAutofit/>
          </a:bodyPr>
          <a:lstStyle>
            <a:lvl1pPr marL="0" indent="0" algn="ctr">
              <a:buNone/>
              <a:defRPr sz="3200" b="1" i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dirty="0"/>
              <a:t>Tema a Desarrollar en la Clase</a:t>
            </a:r>
            <a:endParaRPr lang="en-US" dirty="0"/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50559" y="5339910"/>
            <a:ext cx="1440000" cy="1440000"/>
          </a:xfrm>
          <a:prstGeom prst="rect">
            <a:avLst/>
          </a:prstGeom>
          <a:noFill/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982" y="5339910"/>
            <a:ext cx="1440000" cy="14400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20136" y="5339910"/>
            <a:ext cx="1440000" cy="1440000"/>
          </a:xfrm>
          <a:prstGeom prst="rect">
            <a:avLst/>
          </a:prstGeom>
        </p:spPr>
      </p:pic>
      <p:grpSp>
        <p:nvGrpSpPr>
          <p:cNvPr id="5" name="Agrupar 4"/>
          <p:cNvGrpSpPr/>
          <p:nvPr userDrawn="1"/>
        </p:nvGrpSpPr>
        <p:grpSpPr>
          <a:xfrm>
            <a:off x="5701496" y="1402249"/>
            <a:ext cx="2670843" cy="2122755"/>
            <a:chOff x="5701496" y="1402249"/>
            <a:chExt cx="2670843" cy="2122755"/>
          </a:xfrm>
        </p:grpSpPr>
        <p:pic>
          <p:nvPicPr>
            <p:cNvPr id="8" name="Imagen 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701496" y="1402249"/>
              <a:ext cx="2670843" cy="2122755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 userDrawn="1"/>
          </p:nvSpPr>
          <p:spPr>
            <a:xfrm>
              <a:off x="6557853" y="1402249"/>
              <a:ext cx="621234" cy="300908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" name="Rectángulo 15"/>
            <p:cNvSpPr/>
            <p:nvPr userDrawn="1"/>
          </p:nvSpPr>
          <p:spPr>
            <a:xfrm>
              <a:off x="6612255" y="1711774"/>
              <a:ext cx="45719" cy="8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" name="Rectángulo 16"/>
            <p:cNvSpPr/>
            <p:nvPr userDrawn="1"/>
          </p:nvSpPr>
          <p:spPr>
            <a:xfrm>
              <a:off x="6588125" y="1895475"/>
              <a:ext cx="69850" cy="1085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8" name="Rectángulo 17"/>
            <p:cNvSpPr/>
            <p:nvPr userDrawn="1"/>
          </p:nvSpPr>
          <p:spPr>
            <a:xfrm flipV="1">
              <a:off x="6589396" y="1779358"/>
              <a:ext cx="45719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9" name="Rectángulo 18"/>
            <p:cNvSpPr/>
            <p:nvPr userDrawn="1"/>
          </p:nvSpPr>
          <p:spPr>
            <a:xfrm flipH="1">
              <a:off x="7061199" y="1700662"/>
              <a:ext cx="200025" cy="48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24" name="Rectángulo 23"/>
            <p:cNvSpPr/>
            <p:nvPr userDrawn="1"/>
          </p:nvSpPr>
          <p:spPr>
            <a:xfrm flipH="1">
              <a:off x="6535101" y="1700449"/>
              <a:ext cx="200025" cy="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17765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0000"/>
            <a:ext cx="7886700" cy="1310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/>
              <a:t>Título del Concepto Explicado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16000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grpSp>
        <p:nvGrpSpPr>
          <p:cNvPr id="22" name="6 Grupo"/>
          <p:cNvGrpSpPr/>
          <p:nvPr userDrawn="1"/>
        </p:nvGrpSpPr>
        <p:grpSpPr>
          <a:xfrm>
            <a:off x="0" y="0"/>
            <a:ext cx="9144000" cy="744278"/>
            <a:chOff x="0" y="0"/>
            <a:chExt cx="9144000" cy="744278"/>
          </a:xfrm>
        </p:grpSpPr>
        <p:pic>
          <p:nvPicPr>
            <p:cNvPr id="23" name="7 Imagen" descr="logos 111MIL-01.JPG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0" y="0"/>
              <a:ext cx="1321019" cy="744278"/>
            </a:xfrm>
            <a:prstGeom prst="rect">
              <a:avLst/>
            </a:prstGeom>
          </p:spPr>
        </p:pic>
        <p:pic>
          <p:nvPicPr>
            <p:cNvPr id="24" name="8 Imagen" descr="logos 111MIL-01.JPG"/>
            <p:cNvPicPr>
              <a:picLocks noChangeAspect="1"/>
            </p:cNvPicPr>
            <p:nvPr/>
          </p:nvPicPr>
          <p:blipFill>
            <a:blip r:embed="rId22"/>
            <a:srcRect l="86163"/>
            <a:stretch>
              <a:fillRect/>
            </a:stretch>
          </p:blipFill>
          <p:spPr>
            <a:xfrm>
              <a:off x="1214414" y="0"/>
              <a:ext cx="7929586" cy="744278"/>
            </a:xfrm>
            <a:prstGeom prst="rect">
              <a:avLst/>
            </a:prstGeom>
          </p:spPr>
        </p:pic>
      </p:grpSp>
      <p:pic>
        <p:nvPicPr>
          <p:cNvPr id="28" name="11 Imagen" descr="logos 111MIL-01.JPG"/>
          <p:cNvPicPr>
            <a:picLocks noChangeAspect="1"/>
          </p:cNvPicPr>
          <p:nvPr userDrawn="1"/>
        </p:nvPicPr>
        <p:blipFill>
          <a:blip r:embed="rId22"/>
          <a:srcRect l="86163"/>
          <a:stretch>
            <a:fillRect/>
          </a:stretch>
        </p:blipFill>
        <p:spPr>
          <a:xfrm>
            <a:off x="0" y="6615112"/>
            <a:ext cx="9143968" cy="285752"/>
          </a:xfrm>
          <a:prstGeom prst="rect">
            <a:avLst/>
          </a:prstGeom>
        </p:spPr>
      </p:pic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75425"/>
            <a:ext cx="30861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" dirty="0"/>
              <a:t>Módulo 1: Técnicas de Programación</a:t>
            </a:r>
            <a:endParaRPr lang="es-ES_tradnl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568" y="6575424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802D9E1-0DDA-174F-9155-A972C397A999}" type="slidenum">
              <a:rPr lang="es-ES_tradnl" smtClean="0"/>
              <a:pPr/>
              <a:t>‹#›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39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8" r:id="rId4"/>
    <p:sldLayoutId id="2147483673" r:id="rId5"/>
    <p:sldLayoutId id="2147483677" r:id="rId6"/>
    <p:sldLayoutId id="2147483674" r:id="rId7"/>
    <p:sldLayoutId id="2147483679" r:id="rId8"/>
    <p:sldLayoutId id="2147483675" r:id="rId9"/>
    <p:sldLayoutId id="2147483680" r:id="rId10"/>
    <p:sldLayoutId id="2147483663" r:id="rId11"/>
    <p:sldLayoutId id="2147483664" r:id="rId12"/>
    <p:sldLayoutId id="2147483665" r:id="rId13"/>
    <p:sldLayoutId id="2147483666" r:id="rId14"/>
    <p:sldLayoutId id="2147483672" r:id="rId15"/>
    <p:sldLayoutId id="2147483668" r:id="rId16"/>
    <p:sldLayoutId id="2147483669" r:id="rId17"/>
    <p:sldLayoutId id="2147483670" r:id="rId18"/>
    <p:sldLayoutId id="2147483671" r:id="rId19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3" Type="http://schemas.openxmlformats.org/officeDocument/2006/relationships/image" Target="../media/image48.png"/><Relationship Id="rId7" Type="http://schemas.openxmlformats.org/officeDocument/2006/relationships/image" Target="../media/image52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tiff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10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10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10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tiff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10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10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10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10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0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10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10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10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10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10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10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10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0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0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>
          <a:xfrm>
            <a:off x="-1" y="-1"/>
            <a:ext cx="9144001" cy="1357314"/>
          </a:xfrm>
        </p:spPr>
        <p:txBody>
          <a:bodyPr>
            <a:normAutofit fontScale="90000"/>
          </a:bodyPr>
          <a:lstStyle/>
          <a:p>
            <a:r>
              <a:rPr lang="es-ES_tradnl" dirty="0"/>
              <a:t>Programación Orientada a Objetos</a:t>
            </a:r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/>
              <a:t>Repaso</a:t>
            </a:r>
          </a:p>
        </p:txBody>
      </p:sp>
    </p:spTree>
    <p:extLst>
      <p:ext uri="{BB962C8B-B14F-4D97-AF65-F5344CB8AC3E}">
        <p14:creationId xmlns:p14="http://schemas.microsoft.com/office/powerpoint/2010/main" val="1586696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UML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3600" b="1" dirty="0"/>
              <a:t>U</a:t>
            </a:r>
            <a:r>
              <a:rPr lang="es-ES_tradnl" sz="2400" b="1" dirty="0"/>
              <a:t>nificado:</a:t>
            </a:r>
            <a:r>
              <a:rPr lang="es-ES_tradnl" sz="3600" b="1" dirty="0"/>
              <a:t> </a:t>
            </a:r>
            <a:r>
              <a:rPr lang="es-ES_tradnl" sz="2400" dirty="0"/>
              <a:t>unifica varias técnicas de modelado en una única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3600" b="1" dirty="0"/>
              <a:t>M</a:t>
            </a:r>
            <a:r>
              <a:rPr lang="es-ES_tradnl" sz="2400" b="1" dirty="0"/>
              <a:t>odelado</a:t>
            </a:r>
            <a:r>
              <a:rPr lang="es-ES_tradnl" sz="2400" dirty="0"/>
              <a:t>:</a:t>
            </a:r>
            <a:r>
              <a:rPr lang="es-ES_tradnl" sz="3600" dirty="0"/>
              <a:t> </a:t>
            </a:r>
            <a:r>
              <a:rPr lang="es-ES_tradnl" sz="2400" dirty="0"/>
              <a:t>se modelan distintos aspectos del mundo real, que permiten una mejor interpretación y entendimiento de éste 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3600" b="1" dirty="0"/>
              <a:t>L</a:t>
            </a:r>
            <a:r>
              <a:rPr lang="es-ES_tradnl" sz="2400" b="1" dirty="0"/>
              <a:t>enguaje</a:t>
            </a:r>
            <a:r>
              <a:rPr lang="es-ES_tradnl" sz="2400" dirty="0"/>
              <a:t>: provee un vocabulario a través del cual se pueden comunicar decisiones. Cuenta con una sintaxis y una semántica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060" y="5029200"/>
            <a:ext cx="1881907" cy="1639228"/>
          </a:xfrm>
          <a:prstGeom prst="rect">
            <a:avLst/>
          </a:prstGeom>
        </p:spPr>
      </p:pic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34970495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99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Series</a:t>
            </a:r>
            <a:endParaRPr lang="es-ES_tradnl" sz="3100" i="1" dirty="0"/>
          </a:p>
        </p:txBody>
      </p:sp>
      <p:sp>
        <p:nvSpPr>
          <p:cNvPr id="2" name="Rectángulo 1"/>
          <p:cNvSpPr/>
          <p:nvPr/>
        </p:nvSpPr>
        <p:spPr>
          <a:xfrm>
            <a:off x="15981" y="2160850"/>
            <a:ext cx="68420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enum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Frecuencia</a:t>
            </a:r>
            <a:r>
              <a:rPr lang="es-ES_tradnl" dirty="0"/>
              <a:t> { </a:t>
            </a:r>
          </a:p>
          <a:p>
            <a:r>
              <a:rPr lang="es-ES_tradnl" i="1" dirty="0">
                <a:solidFill>
                  <a:srgbClr val="009900"/>
                </a:solidFill>
                <a:latin typeface="Monospaced" charset="0"/>
              </a:rPr>
              <a:t>   </a:t>
            </a:r>
            <a:r>
              <a:rPr lang="es-ES_tradnl" i="1" dirty="0" err="1">
                <a:solidFill>
                  <a:srgbClr val="009900"/>
                </a:solidFill>
                <a:latin typeface="Monospaced" charset="0"/>
              </a:rPr>
              <a:t>enElMomento</a:t>
            </a:r>
            <a:r>
              <a:rPr lang="es-ES_tradnl" dirty="0"/>
              <a:t>, </a:t>
            </a:r>
            <a:r>
              <a:rPr lang="es-ES_tradnl" i="1" dirty="0" err="1">
                <a:solidFill>
                  <a:srgbClr val="009900"/>
                </a:solidFill>
                <a:latin typeface="Monospaced" charset="0"/>
              </a:rPr>
              <a:t>cincoMinDespues</a:t>
            </a:r>
            <a:r>
              <a:rPr lang="es-ES_tradnl" dirty="0"/>
              <a:t>, </a:t>
            </a:r>
            <a:r>
              <a:rPr lang="es-ES_tradnl" i="1" dirty="0" err="1">
                <a:solidFill>
                  <a:srgbClr val="009900"/>
                </a:solidFill>
                <a:latin typeface="Monospaced" charset="0"/>
              </a:rPr>
              <a:t>mediaHoraDespues</a:t>
            </a:r>
            <a:r>
              <a:rPr lang="es-ES_tradnl" dirty="0"/>
              <a:t>;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3" name="Rectángulo 2"/>
          <p:cNvSpPr/>
          <p:nvPr/>
        </p:nvSpPr>
        <p:spPr>
          <a:xfrm>
            <a:off x="5956859" y="216085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enum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TipoEnvio</a:t>
            </a:r>
            <a:r>
              <a:rPr lang="es-ES_tradnl" dirty="0"/>
              <a:t> { </a:t>
            </a:r>
          </a:p>
          <a:p>
            <a:r>
              <a:rPr lang="es-ES_tradnl" i="1" dirty="0">
                <a:solidFill>
                  <a:srgbClr val="009900"/>
                </a:solidFill>
                <a:latin typeface="Monospaced" charset="0"/>
              </a:rPr>
              <a:t>  </a:t>
            </a:r>
            <a:r>
              <a:rPr lang="es-ES_tradnl" i="1" dirty="0" err="1">
                <a:solidFill>
                  <a:srgbClr val="009900"/>
                </a:solidFill>
                <a:latin typeface="Monospaced" charset="0"/>
              </a:rPr>
              <a:t>sms</a:t>
            </a:r>
            <a:r>
              <a:rPr lang="es-ES_tradnl" dirty="0"/>
              <a:t>, </a:t>
            </a:r>
            <a:r>
              <a:rPr lang="es-ES_tradnl" i="1" dirty="0">
                <a:solidFill>
                  <a:srgbClr val="009900"/>
                </a:solidFill>
                <a:latin typeface="Monospaced" charset="0"/>
              </a:rPr>
              <a:t>email</a:t>
            </a:r>
            <a:r>
              <a:rPr lang="es-ES_tradnl" dirty="0"/>
              <a:t>, </a:t>
            </a:r>
            <a:r>
              <a:rPr lang="es-ES_tradnl" i="1" dirty="0" err="1">
                <a:solidFill>
                  <a:srgbClr val="009900"/>
                </a:solidFill>
                <a:latin typeface="Monospaced" charset="0"/>
              </a:rPr>
              <a:t>facebook</a:t>
            </a:r>
            <a:r>
              <a:rPr lang="es-ES_tradnl" dirty="0"/>
              <a:t>;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6" name="Rectángulo 5"/>
          <p:cNvSpPr/>
          <p:nvPr/>
        </p:nvSpPr>
        <p:spPr>
          <a:xfrm>
            <a:off x="2842437" y="3170475"/>
            <a:ext cx="4572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Opcion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Frecuencia </a:t>
            </a:r>
            <a:r>
              <a:rPr lang="es-ES_tradnl" dirty="0">
                <a:solidFill>
                  <a:srgbClr val="009900"/>
                </a:solidFill>
              </a:rPr>
              <a:t>frecuencia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TipoEnvio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tipoEnvio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Frecuencia </a:t>
            </a:r>
            <a:r>
              <a:rPr lang="es-ES_tradnl" b="1" dirty="0" err="1">
                <a:latin typeface="Monospaced" charset="0"/>
              </a:rPr>
              <a:t>getFrecuencia</a:t>
            </a:r>
            <a:r>
              <a:rPr lang="es-ES_tradnl" dirty="0"/>
              <a:t>()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return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frecuencia</a:t>
            </a:r>
            <a:r>
              <a:rPr lang="es-ES_tradnl" dirty="0"/>
              <a:t>; </a:t>
            </a:r>
          </a:p>
          <a:p>
            <a:r>
              <a:rPr lang="es-ES_tradnl" dirty="0"/>
              <a:t>  } </a:t>
            </a:r>
          </a:p>
          <a:p>
            <a:endParaRPr lang="es-ES_tradnl" dirty="0"/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/>
              <a:t>TipoEnvio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getTipoEnvio</a:t>
            </a:r>
            <a:r>
              <a:rPr lang="es-ES_tradnl" dirty="0"/>
              <a:t>()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return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tipoEnvio</a:t>
            </a:r>
            <a:r>
              <a:rPr lang="es-ES_tradnl" dirty="0"/>
              <a:t>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39881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100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Series</a:t>
            </a:r>
            <a:endParaRPr lang="es-ES_tradnl" sz="3100" i="1" dirty="0"/>
          </a:p>
        </p:txBody>
      </p:sp>
      <p:sp>
        <p:nvSpPr>
          <p:cNvPr id="2" name="Rectángulo 1"/>
          <p:cNvSpPr/>
          <p:nvPr/>
        </p:nvSpPr>
        <p:spPr>
          <a:xfrm>
            <a:off x="152400" y="1956449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java.util.Iterator</a:t>
            </a:r>
            <a:r>
              <a:rPr lang="es-ES_tradnl" dirty="0"/>
              <a:t>; </a:t>
            </a:r>
          </a:p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java.util.Map</a:t>
            </a:r>
            <a:r>
              <a:rPr lang="es-ES_tradnl" dirty="0"/>
              <a:t>; </a:t>
            </a:r>
          </a:p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java.util.Set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Temporada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Map</a:t>
            </a:r>
            <a:r>
              <a:rPr lang="es-ES_tradnl" dirty="0"/>
              <a:t>&lt;Usuario, </a:t>
            </a:r>
            <a:r>
              <a:rPr lang="es-ES_tradnl" dirty="0" err="1"/>
              <a:t>Opcion</a:t>
            </a:r>
            <a:r>
              <a:rPr lang="es-ES_tradnl" dirty="0"/>
              <a:t>&gt; </a:t>
            </a:r>
            <a:r>
              <a:rPr lang="es-ES_tradnl" dirty="0">
                <a:solidFill>
                  <a:srgbClr val="009900"/>
                </a:solidFill>
              </a:rPr>
              <a:t>subscriptos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agregar</a:t>
            </a:r>
            <a:r>
              <a:rPr lang="es-ES_tradnl" dirty="0"/>
              <a:t>(Episodio episodio){ </a:t>
            </a:r>
          </a:p>
          <a:p>
            <a:r>
              <a:rPr lang="es-ES_tradnl" dirty="0"/>
              <a:t>    notificar(); </a:t>
            </a:r>
          </a:p>
          <a:p>
            <a:r>
              <a:rPr lang="es-ES_tradnl" dirty="0"/>
              <a:t>  }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notificar</a:t>
            </a:r>
            <a:r>
              <a:rPr lang="es-ES_tradnl" dirty="0"/>
              <a:t>(){ </a:t>
            </a:r>
          </a:p>
          <a:p>
            <a:r>
              <a:rPr lang="es-ES_tradnl" dirty="0"/>
              <a:t>    Set&lt;Usuario&gt; s =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subscriptos</a:t>
            </a:r>
            <a:r>
              <a:rPr lang="es-ES_tradnl" dirty="0" err="1"/>
              <a:t>.keySet</a:t>
            </a:r>
            <a:r>
              <a:rPr lang="es-ES_tradnl" dirty="0"/>
              <a:t>(); </a:t>
            </a:r>
          </a:p>
          <a:p>
            <a:r>
              <a:rPr lang="es-ES_tradnl" dirty="0"/>
              <a:t>    </a:t>
            </a:r>
            <a:r>
              <a:rPr lang="es-ES_tradnl" dirty="0" err="1"/>
              <a:t>Iterator</a:t>
            </a:r>
            <a:r>
              <a:rPr lang="es-ES_tradnl" dirty="0"/>
              <a:t>&lt;Usuario&gt; </a:t>
            </a:r>
            <a:r>
              <a:rPr lang="es-ES_tradnl" dirty="0" err="1"/>
              <a:t>it</a:t>
            </a:r>
            <a:r>
              <a:rPr lang="es-ES_tradnl" dirty="0"/>
              <a:t> = </a:t>
            </a:r>
            <a:r>
              <a:rPr lang="es-ES_tradnl" dirty="0" err="1"/>
              <a:t>s.iterator</a:t>
            </a:r>
            <a:r>
              <a:rPr lang="es-ES_tradnl" dirty="0"/>
              <a:t>(); </a:t>
            </a:r>
            <a:endParaRPr lang="en-US" dirty="0"/>
          </a:p>
        </p:txBody>
      </p:sp>
      <p:sp>
        <p:nvSpPr>
          <p:cNvPr id="3" name="Rectángulo 2"/>
          <p:cNvSpPr/>
          <p:nvPr/>
        </p:nvSpPr>
        <p:spPr>
          <a:xfrm>
            <a:off x="4572000" y="2051109"/>
            <a:ext cx="4572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while</a:t>
            </a:r>
            <a:r>
              <a:rPr lang="es-ES_tradnl" dirty="0"/>
              <a:t> (</a:t>
            </a:r>
            <a:r>
              <a:rPr lang="es-ES_tradnl" dirty="0" err="1"/>
              <a:t>it.hasNext</a:t>
            </a:r>
            <a:r>
              <a:rPr lang="es-ES_tradnl" dirty="0"/>
              <a:t>()){ </a:t>
            </a:r>
          </a:p>
          <a:p>
            <a:r>
              <a:rPr lang="es-ES_tradnl" dirty="0"/>
              <a:t>    Usuario k = </a:t>
            </a:r>
            <a:r>
              <a:rPr lang="es-ES_tradnl" dirty="0" err="1"/>
              <a:t>it.next</a:t>
            </a:r>
            <a:r>
              <a:rPr lang="es-ES_tradnl" dirty="0"/>
              <a:t>(); </a:t>
            </a:r>
          </a:p>
          <a:p>
            <a:r>
              <a:rPr lang="es-ES_tradnl" dirty="0"/>
              <a:t>    </a:t>
            </a:r>
            <a:r>
              <a:rPr lang="es-ES_tradnl" dirty="0" err="1"/>
              <a:t>Opcion</a:t>
            </a:r>
            <a:r>
              <a:rPr lang="es-ES_tradnl" dirty="0"/>
              <a:t> o =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subscriptos</a:t>
            </a:r>
            <a:r>
              <a:rPr lang="es-ES_tradnl" dirty="0" err="1"/>
              <a:t>.get</a:t>
            </a:r>
            <a:r>
              <a:rPr lang="es-ES_tradnl" dirty="0"/>
              <a:t>(k); </a:t>
            </a:r>
          </a:p>
          <a:p>
            <a:r>
              <a:rPr lang="es-ES_tradnl" dirty="0"/>
              <a:t>    Frecuencia f = </a:t>
            </a:r>
            <a:r>
              <a:rPr lang="es-ES_tradnl" dirty="0" err="1"/>
              <a:t>o.getFrecuencia</a:t>
            </a:r>
            <a:r>
              <a:rPr lang="es-ES_tradnl" dirty="0"/>
              <a:t>();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if</a:t>
            </a:r>
            <a:r>
              <a:rPr lang="es-ES_tradnl" dirty="0"/>
              <a:t> (f == </a:t>
            </a:r>
            <a:r>
              <a:rPr lang="es-ES_tradnl" dirty="0" err="1"/>
              <a:t>Frecuencia.</a:t>
            </a:r>
            <a:r>
              <a:rPr lang="es-ES_tradnl" i="1" dirty="0" err="1">
                <a:solidFill>
                  <a:srgbClr val="009900"/>
                </a:solidFill>
                <a:latin typeface="Monospaced" charset="0"/>
              </a:rPr>
              <a:t>enElMomento</a:t>
            </a:r>
            <a:r>
              <a:rPr lang="es-ES_tradnl" dirty="0"/>
              <a:t>) { </a:t>
            </a:r>
          </a:p>
          <a:p>
            <a:r>
              <a:rPr lang="es-ES_tradnl" dirty="0"/>
              <a:t>      </a:t>
            </a:r>
            <a:r>
              <a:rPr lang="es-ES_tradnl" dirty="0" err="1"/>
              <a:t>TipoEnvio</a:t>
            </a:r>
            <a:r>
              <a:rPr lang="es-ES_tradnl" dirty="0"/>
              <a:t> t = </a:t>
            </a:r>
            <a:r>
              <a:rPr lang="es-ES_tradnl" dirty="0" err="1"/>
              <a:t>o.getTipoEnvio</a:t>
            </a:r>
            <a:r>
              <a:rPr lang="es-ES_tradnl" dirty="0"/>
              <a:t>();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  </a:t>
            </a:r>
            <a:r>
              <a:rPr lang="es-ES_tradnl" dirty="0" err="1">
                <a:solidFill>
                  <a:srgbClr val="0000E6"/>
                </a:solidFill>
              </a:rPr>
              <a:t>if</a:t>
            </a:r>
            <a:r>
              <a:rPr lang="es-ES_tradnl" dirty="0"/>
              <a:t> (t == </a:t>
            </a:r>
            <a:r>
              <a:rPr lang="es-ES_tradnl" dirty="0" err="1"/>
              <a:t>TipoEnvio.</a:t>
            </a:r>
            <a:r>
              <a:rPr lang="es-ES_tradnl" i="1" dirty="0" err="1">
                <a:solidFill>
                  <a:srgbClr val="009900"/>
                </a:solidFill>
                <a:latin typeface="Monospaced" charset="0"/>
              </a:rPr>
              <a:t>sms</a:t>
            </a:r>
            <a:r>
              <a:rPr lang="es-ES_tradnl" dirty="0"/>
              <a:t>) { </a:t>
            </a:r>
          </a:p>
          <a:p>
            <a:r>
              <a:rPr lang="es-ES_tradnl" dirty="0"/>
              <a:t>        </a:t>
            </a:r>
            <a:r>
              <a:rPr lang="es-ES_tradnl" dirty="0" err="1"/>
              <a:t>k.enviarNotificacionSMS</a:t>
            </a:r>
            <a:r>
              <a:rPr lang="es-ES_tradnl" dirty="0"/>
              <a:t>(); </a:t>
            </a:r>
          </a:p>
          <a:p>
            <a:r>
              <a:rPr lang="es-ES_tradnl" dirty="0"/>
              <a:t>      } </a:t>
            </a:r>
            <a:r>
              <a:rPr lang="es-ES_tradnl" dirty="0" err="1">
                <a:solidFill>
                  <a:srgbClr val="0000E6"/>
                </a:solidFill>
              </a:rPr>
              <a:t>if</a:t>
            </a:r>
            <a:r>
              <a:rPr lang="es-ES_tradnl" dirty="0"/>
              <a:t> (t == </a:t>
            </a:r>
            <a:r>
              <a:rPr lang="es-ES_tradnl" dirty="0" err="1"/>
              <a:t>TipoEnvio.</a:t>
            </a:r>
            <a:r>
              <a:rPr lang="es-ES_tradnl" i="1" dirty="0" err="1">
                <a:solidFill>
                  <a:srgbClr val="009900"/>
                </a:solidFill>
                <a:latin typeface="Monospaced" charset="0"/>
              </a:rPr>
              <a:t>email</a:t>
            </a:r>
            <a:r>
              <a:rPr lang="es-ES_tradnl" dirty="0"/>
              <a:t>) { </a:t>
            </a:r>
          </a:p>
          <a:p>
            <a:r>
              <a:rPr lang="es-ES_tradnl" dirty="0"/>
              <a:t>          </a:t>
            </a:r>
            <a:r>
              <a:rPr lang="es-ES_tradnl" dirty="0" err="1"/>
              <a:t>k.enviarNotificacionMail</a:t>
            </a:r>
            <a:r>
              <a:rPr lang="es-ES_tradnl" dirty="0"/>
              <a:t>(); </a:t>
            </a:r>
          </a:p>
          <a:p>
            <a:r>
              <a:rPr lang="es-ES_tradnl" dirty="0"/>
              <a:t>        } </a:t>
            </a:r>
            <a:r>
              <a:rPr lang="es-ES_tradnl" dirty="0" err="1">
                <a:solidFill>
                  <a:srgbClr val="0000E6"/>
                </a:solidFill>
              </a:rPr>
              <a:t>if</a:t>
            </a:r>
            <a:r>
              <a:rPr lang="es-ES_tradnl" dirty="0"/>
              <a:t> (t == </a:t>
            </a:r>
            <a:r>
              <a:rPr lang="es-ES_tradnl" dirty="0" err="1"/>
              <a:t>TipoEnvio.</a:t>
            </a:r>
            <a:r>
              <a:rPr lang="es-ES_tradnl" i="1" dirty="0" err="1">
                <a:solidFill>
                  <a:srgbClr val="009900"/>
                </a:solidFill>
                <a:latin typeface="Monospaced" charset="0"/>
              </a:rPr>
              <a:t>facebook</a:t>
            </a:r>
            <a:r>
              <a:rPr lang="es-ES_tradnl" dirty="0"/>
              <a:t>) { </a:t>
            </a:r>
          </a:p>
          <a:p>
            <a:r>
              <a:rPr lang="es-ES_tradnl" dirty="0"/>
              <a:t>            </a:t>
            </a:r>
            <a:r>
              <a:rPr lang="es-ES_tradnl" dirty="0" err="1"/>
              <a:t>k.enviarNotificacionFB</a:t>
            </a:r>
            <a:r>
              <a:rPr lang="es-ES_tradnl" dirty="0"/>
              <a:t>(); </a:t>
            </a:r>
          </a:p>
          <a:p>
            <a:r>
              <a:rPr lang="es-ES_tradnl" dirty="0"/>
              <a:t>          } </a:t>
            </a:r>
          </a:p>
          <a:p>
            <a:r>
              <a:rPr lang="es-ES_tradnl" dirty="0"/>
              <a:t>        } </a:t>
            </a:r>
            <a:r>
              <a:rPr lang="es-ES_tradnl" dirty="0" err="1">
                <a:solidFill>
                  <a:srgbClr val="0000E6"/>
                </a:solidFill>
              </a:rPr>
              <a:t>else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969696"/>
                </a:solidFill>
              </a:rPr>
              <a:t>              //se programa la </a:t>
            </a:r>
            <a:r>
              <a:rPr lang="es-ES_tradnl" dirty="0" err="1">
                <a:solidFill>
                  <a:srgbClr val="969696"/>
                </a:solidFill>
              </a:rPr>
              <a:t>notificacion</a:t>
            </a:r>
            <a:r>
              <a:rPr lang="es-ES_tradnl" dirty="0">
                <a:solidFill>
                  <a:srgbClr val="969696"/>
                </a:solidFill>
              </a:rPr>
              <a:t> futura</a:t>
            </a:r>
            <a:r>
              <a:rPr lang="es-ES_tradnl" dirty="0"/>
              <a:t> </a:t>
            </a:r>
          </a:p>
          <a:p>
            <a:r>
              <a:rPr lang="es-ES_tradnl" dirty="0"/>
              <a:t>           } } }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327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432162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Historia de UML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-1" y="6575425"/>
            <a:ext cx="4210493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10</a:t>
            </a:fld>
            <a:endParaRPr lang="es-ES_tradnl"/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080" y="3119437"/>
            <a:ext cx="5551488" cy="345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2173255" y="2855912"/>
            <a:ext cx="695325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52388" tIns="20638" rIns="52388" bIns="20638" anchor="ctr">
            <a:spAutoFit/>
          </a:bodyPr>
          <a:lstStyle/>
          <a:p>
            <a:pPr algn="ctr" eaLnBrk="0" hangingPunct="0"/>
            <a:r>
              <a:rPr lang="es-ES_tradnl" altLang="es-ES_tradnl" sz="1600" b="1">
                <a:solidFill>
                  <a:srgbClr val="010000"/>
                </a:solidFill>
                <a:latin typeface="Arial Narrow" charset="0"/>
              </a:rPr>
              <a:t>Nov ‘97</a:t>
            </a:r>
          </a:p>
        </p:txBody>
      </p:sp>
      <p:sp>
        <p:nvSpPr>
          <p:cNvPr id="28" name="Rectangle 5"/>
          <p:cNvSpPr>
            <a:spLocks noChangeArrowheads="1"/>
          </p:cNvSpPr>
          <p:nvPr/>
        </p:nvSpPr>
        <p:spPr bwMode="auto">
          <a:xfrm>
            <a:off x="2825718" y="2898774"/>
            <a:ext cx="3078162" cy="20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52388" tIns="20638" rIns="52388" bIns="20638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lang="es-ES_tradnl" altLang="es-ES_tradnl" sz="1200" b="1">
                <a:solidFill>
                  <a:srgbClr val="010000"/>
                </a:solidFill>
                <a:latin typeface="Tahoma" charset="0"/>
              </a:rPr>
              <a:t>UML aprobado por el OMG</a:t>
            </a:r>
          </a:p>
        </p:txBody>
      </p:sp>
      <p:sp>
        <p:nvSpPr>
          <p:cNvPr id="29" name="Line 6"/>
          <p:cNvSpPr>
            <a:spLocks noChangeShapeType="1"/>
          </p:cNvSpPr>
          <p:nvPr/>
        </p:nvSpPr>
        <p:spPr bwMode="auto">
          <a:xfrm flipV="1">
            <a:off x="2965418" y="1533524"/>
            <a:ext cx="0" cy="1776413"/>
          </a:xfrm>
          <a:prstGeom prst="line">
            <a:avLst/>
          </a:prstGeom>
          <a:noFill/>
          <a:ln w="28575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_tradnl"/>
          </a:p>
        </p:txBody>
      </p:sp>
      <p:sp>
        <p:nvSpPr>
          <p:cNvPr id="30" name="Line 7"/>
          <p:cNvSpPr>
            <a:spLocks noChangeShapeType="1"/>
          </p:cNvSpPr>
          <p:nvPr/>
        </p:nvSpPr>
        <p:spPr bwMode="auto">
          <a:xfrm flipV="1">
            <a:off x="5456205" y="2940049"/>
            <a:ext cx="227013" cy="3175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_tradnl"/>
          </a:p>
        </p:txBody>
      </p:sp>
      <p:sp>
        <p:nvSpPr>
          <p:cNvPr id="31" name="Rectangle 8"/>
          <p:cNvSpPr>
            <a:spLocks noChangeArrowheads="1"/>
          </p:cNvSpPr>
          <p:nvPr/>
        </p:nvSpPr>
        <p:spPr bwMode="auto">
          <a:xfrm>
            <a:off x="2276443" y="2557462"/>
            <a:ext cx="473075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52388" tIns="20638" rIns="52388" bIns="20638" anchor="ctr">
            <a:spAutoFit/>
          </a:bodyPr>
          <a:lstStyle/>
          <a:p>
            <a:pPr algn="ctr" eaLnBrk="0" hangingPunct="0"/>
            <a:r>
              <a:rPr lang="es-ES_tradnl" altLang="es-ES_tradnl" sz="1600" b="1">
                <a:solidFill>
                  <a:srgbClr val="010000"/>
                </a:solidFill>
                <a:latin typeface="Arial Narrow" charset="0"/>
              </a:rPr>
              <a:t>1998</a:t>
            </a:r>
          </a:p>
        </p:txBody>
      </p:sp>
      <p:sp>
        <p:nvSpPr>
          <p:cNvPr id="32" name="Rectangle 9"/>
          <p:cNvSpPr>
            <a:spLocks noChangeArrowheads="1"/>
          </p:cNvSpPr>
          <p:nvPr/>
        </p:nvSpPr>
        <p:spPr bwMode="auto">
          <a:xfrm>
            <a:off x="2260568" y="2201862"/>
            <a:ext cx="473075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52388" tIns="20638" rIns="52388" bIns="20638" anchor="ctr">
            <a:spAutoFit/>
          </a:bodyPr>
          <a:lstStyle/>
          <a:p>
            <a:pPr algn="ctr" eaLnBrk="0" hangingPunct="0"/>
            <a:r>
              <a:rPr lang="es-ES_tradnl" altLang="es-ES_tradnl" sz="1600" b="1">
                <a:solidFill>
                  <a:srgbClr val="010000"/>
                </a:solidFill>
                <a:latin typeface="Arial Narrow" charset="0"/>
              </a:rPr>
              <a:t>1999</a:t>
            </a:r>
          </a:p>
        </p:txBody>
      </p:sp>
      <p:sp>
        <p:nvSpPr>
          <p:cNvPr id="33" name="Rectangle 10"/>
          <p:cNvSpPr>
            <a:spLocks noChangeArrowheads="1"/>
          </p:cNvSpPr>
          <p:nvPr/>
        </p:nvSpPr>
        <p:spPr bwMode="auto">
          <a:xfrm>
            <a:off x="2268505" y="1803399"/>
            <a:ext cx="519113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52388" tIns="20638" rIns="52388" bIns="20638" anchor="ctr">
            <a:spAutoFit/>
          </a:bodyPr>
          <a:lstStyle/>
          <a:p>
            <a:pPr algn="ctr" eaLnBrk="0" hangingPunct="0"/>
            <a:r>
              <a:rPr lang="es-ES_tradnl" altLang="es-ES_tradnl" sz="1600" b="1">
                <a:solidFill>
                  <a:srgbClr val="010000"/>
                </a:solidFill>
                <a:latin typeface="Arial Narrow" charset="0"/>
              </a:rPr>
              <a:t>2000 </a:t>
            </a:r>
          </a:p>
        </p:txBody>
      </p:sp>
      <p:sp>
        <p:nvSpPr>
          <p:cNvPr id="34" name="Rectangle 11"/>
          <p:cNvSpPr>
            <a:spLocks noChangeArrowheads="1"/>
          </p:cNvSpPr>
          <p:nvPr/>
        </p:nvSpPr>
        <p:spPr bwMode="auto">
          <a:xfrm>
            <a:off x="5470493" y="2674937"/>
            <a:ext cx="741362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52388" tIns="20638" rIns="52388" bIns="20638" anchor="ctr">
            <a:spAutoFit/>
          </a:bodyPr>
          <a:lstStyle/>
          <a:p>
            <a:pPr algn="ctr" eaLnBrk="0" hangingPunct="0"/>
            <a:r>
              <a:rPr lang="es-ES_tradnl" altLang="es-ES_tradnl" sz="1600" b="1">
                <a:solidFill>
                  <a:srgbClr val="010000"/>
                </a:solidFill>
                <a:latin typeface="Arial Narrow" charset="0"/>
              </a:rPr>
              <a:t>UML 1.2</a:t>
            </a:r>
          </a:p>
        </p:txBody>
      </p:sp>
      <p:sp>
        <p:nvSpPr>
          <p:cNvPr id="35" name="Rectangle 12"/>
          <p:cNvSpPr>
            <a:spLocks noChangeArrowheads="1"/>
          </p:cNvSpPr>
          <p:nvPr/>
        </p:nvSpPr>
        <p:spPr bwMode="auto">
          <a:xfrm>
            <a:off x="5691155" y="2205037"/>
            <a:ext cx="741363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52388" tIns="20638" rIns="52388" bIns="20638" anchor="ctr">
            <a:spAutoFit/>
          </a:bodyPr>
          <a:lstStyle/>
          <a:p>
            <a:pPr algn="ctr" eaLnBrk="0" hangingPunct="0"/>
            <a:r>
              <a:rPr lang="es-ES_tradnl" altLang="es-ES_tradnl" sz="1600" b="1">
                <a:solidFill>
                  <a:srgbClr val="010000"/>
                </a:solidFill>
                <a:latin typeface="Arial Narrow" charset="0"/>
              </a:rPr>
              <a:t>UML 1.3</a:t>
            </a:r>
          </a:p>
        </p:txBody>
      </p:sp>
      <p:sp>
        <p:nvSpPr>
          <p:cNvPr id="36" name="Rectangle 13"/>
          <p:cNvSpPr>
            <a:spLocks noChangeArrowheads="1"/>
          </p:cNvSpPr>
          <p:nvPr/>
        </p:nvSpPr>
        <p:spPr bwMode="auto">
          <a:xfrm>
            <a:off x="5921343" y="1773237"/>
            <a:ext cx="741362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52388" tIns="20638" rIns="52388" bIns="20638" anchor="ctr">
            <a:spAutoFit/>
          </a:bodyPr>
          <a:lstStyle/>
          <a:p>
            <a:pPr algn="ctr" eaLnBrk="0" hangingPunct="0"/>
            <a:r>
              <a:rPr lang="es-ES_tradnl" altLang="es-ES_tradnl" sz="1600" b="1">
                <a:solidFill>
                  <a:srgbClr val="010000"/>
                </a:solidFill>
                <a:latin typeface="Arial Narrow" charset="0"/>
              </a:rPr>
              <a:t>UML 1.4</a:t>
            </a:r>
          </a:p>
        </p:txBody>
      </p:sp>
      <p:sp>
        <p:nvSpPr>
          <p:cNvPr id="37" name="Rectangle 14"/>
          <p:cNvSpPr>
            <a:spLocks noChangeArrowheads="1"/>
          </p:cNvSpPr>
          <p:nvPr/>
        </p:nvSpPr>
        <p:spPr bwMode="auto">
          <a:xfrm>
            <a:off x="2284380" y="1398587"/>
            <a:ext cx="473075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52388" tIns="20638" rIns="52388" bIns="20638" anchor="ctr">
            <a:spAutoFit/>
          </a:bodyPr>
          <a:lstStyle/>
          <a:p>
            <a:pPr algn="ctr" eaLnBrk="0" hangingPunct="0"/>
            <a:r>
              <a:rPr lang="es-ES_tradnl" altLang="es-ES_tradnl" sz="1600" b="1" dirty="0">
                <a:solidFill>
                  <a:srgbClr val="010000"/>
                </a:solidFill>
                <a:latin typeface="Arial Narrow" charset="0"/>
              </a:rPr>
              <a:t>2001</a:t>
            </a:r>
          </a:p>
        </p:txBody>
      </p:sp>
      <p:sp>
        <p:nvSpPr>
          <p:cNvPr id="38" name="Rectangle 15"/>
          <p:cNvSpPr>
            <a:spLocks noChangeArrowheads="1"/>
          </p:cNvSpPr>
          <p:nvPr/>
        </p:nvSpPr>
        <p:spPr bwMode="auto">
          <a:xfrm>
            <a:off x="6156293" y="1328737"/>
            <a:ext cx="741362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52388" tIns="20638" rIns="52388" bIns="20638" anchor="ctr">
            <a:spAutoFit/>
          </a:bodyPr>
          <a:lstStyle/>
          <a:p>
            <a:pPr algn="ctr" eaLnBrk="0" hangingPunct="0"/>
            <a:r>
              <a:rPr lang="es-ES_tradnl" altLang="es-ES_tradnl" sz="1600" b="1">
                <a:solidFill>
                  <a:srgbClr val="010000"/>
                </a:solidFill>
                <a:latin typeface="Arial Narrow" charset="0"/>
              </a:rPr>
              <a:t>UML 2.0</a:t>
            </a: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V="1">
            <a:off x="5886418" y="2441574"/>
            <a:ext cx="200025" cy="2667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_tradnl"/>
          </a:p>
        </p:txBody>
      </p:sp>
      <p:sp>
        <p:nvSpPr>
          <p:cNvPr id="40" name="Line 17"/>
          <p:cNvSpPr>
            <a:spLocks noChangeShapeType="1"/>
          </p:cNvSpPr>
          <p:nvPr/>
        </p:nvSpPr>
        <p:spPr bwMode="auto">
          <a:xfrm flipV="1">
            <a:off x="6157880" y="1997074"/>
            <a:ext cx="200025" cy="2667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_tradnl"/>
          </a:p>
        </p:txBody>
      </p:sp>
      <p:sp>
        <p:nvSpPr>
          <p:cNvPr id="41" name="Line 18"/>
          <p:cNvSpPr>
            <a:spLocks noChangeShapeType="1"/>
          </p:cNvSpPr>
          <p:nvPr/>
        </p:nvSpPr>
        <p:spPr bwMode="auto">
          <a:xfrm flipV="1">
            <a:off x="6359493" y="1585912"/>
            <a:ext cx="200025" cy="2667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_tradnl"/>
          </a:p>
        </p:txBody>
      </p:sp>
      <p:sp>
        <p:nvSpPr>
          <p:cNvPr id="42" name="Rectangle 19"/>
          <p:cNvSpPr>
            <a:spLocks noChangeArrowheads="1"/>
          </p:cNvSpPr>
          <p:nvPr/>
        </p:nvSpPr>
        <p:spPr bwMode="auto">
          <a:xfrm>
            <a:off x="7469155" y="2495549"/>
            <a:ext cx="1778000" cy="20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52388" tIns="20638" rIns="52388" bIns="20638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lang="es-ES_tradnl" altLang="es-ES_tradnl" sz="1200" b="1">
                <a:solidFill>
                  <a:srgbClr val="010000"/>
                </a:solidFill>
                <a:latin typeface="Tahoma" charset="0"/>
              </a:rPr>
              <a:t>Revisiones menores</a:t>
            </a:r>
          </a:p>
        </p:txBody>
      </p:sp>
      <p:sp>
        <p:nvSpPr>
          <p:cNvPr id="43" name="Line 20"/>
          <p:cNvSpPr>
            <a:spLocks noChangeShapeType="1"/>
          </p:cNvSpPr>
          <p:nvPr/>
        </p:nvSpPr>
        <p:spPr bwMode="auto">
          <a:xfrm flipH="1" flipV="1">
            <a:off x="6635718" y="1985962"/>
            <a:ext cx="1312862" cy="4635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_tradnl"/>
          </a:p>
        </p:txBody>
      </p:sp>
      <p:sp>
        <p:nvSpPr>
          <p:cNvPr id="44" name="Line 21"/>
          <p:cNvSpPr>
            <a:spLocks noChangeShapeType="1"/>
          </p:cNvSpPr>
          <p:nvPr/>
        </p:nvSpPr>
        <p:spPr bwMode="auto">
          <a:xfrm flipH="1">
            <a:off x="6238843" y="2608262"/>
            <a:ext cx="1258887" cy="21272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90973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Organización de Modelos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-1" y="6575425"/>
            <a:ext cx="4210493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11</a:t>
            </a:fld>
            <a:endParaRPr lang="es-ES_tradnl"/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723018" y="2449957"/>
            <a:ext cx="1889125" cy="148023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es-ES_tradnl" sz="2400" dirty="0">
                <a:latin typeface="Tahoma" charset="0"/>
              </a:rPr>
              <a:t>Vista </a:t>
            </a:r>
            <a:r>
              <a:rPr lang="en-US" altLang="es-ES_tradnl" sz="2400" dirty="0" err="1">
                <a:latin typeface="Tahoma" charset="0"/>
              </a:rPr>
              <a:t>Lógica</a:t>
            </a:r>
            <a:endParaRPr lang="en-US" altLang="es-ES_tradnl" sz="2800" dirty="0">
              <a:latin typeface="Times New Roman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730956" y="4083494"/>
            <a:ext cx="1889125" cy="148023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es-ES_tradnl" sz="2400" dirty="0">
                <a:latin typeface="Tahoma" charset="0"/>
              </a:rPr>
              <a:t>Vista de </a:t>
            </a:r>
          </a:p>
          <a:p>
            <a:pPr algn="ctr" eaLnBrk="0" hangingPunct="0"/>
            <a:r>
              <a:rPr lang="en-US" altLang="es-ES_tradnl" sz="2400" dirty="0" err="1">
                <a:latin typeface="Tahoma" charset="0"/>
              </a:rPr>
              <a:t>Procesos</a:t>
            </a:r>
            <a:endParaRPr lang="en-US" altLang="es-ES_tradnl" sz="2800" dirty="0">
              <a:latin typeface="Times New Roman" charset="0"/>
            </a:endParaRP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5386968" y="4043807"/>
            <a:ext cx="1889125" cy="148023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es-ES_tradnl" sz="2400">
                <a:latin typeface="Tahoma" charset="0"/>
              </a:rPr>
              <a:t>Vista de </a:t>
            </a:r>
          </a:p>
          <a:p>
            <a:pPr algn="ctr" eaLnBrk="0" hangingPunct="0"/>
            <a:r>
              <a:rPr lang="en-US" altLang="es-ES_tradnl" sz="2400">
                <a:latin typeface="Tahoma" charset="0"/>
              </a:rPr>
              <a:t>Distribución</a:t>
            </a:r>
            <a:endParaRPr lang="en-US" altLang="es-ES_tradnl" sz="2800">
              <a:latin typeface="Times New Roman" charset="0"/>
            </a:endParaRPr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5383793" y="2416619"/>
            <a:ext cx="1889125" cy="148023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es-ES_tradnl" sz="2400" dirty="0">
                <a:latin typeface="Tahoma" charset="0"/>
              </a:rPr>
              <a:t>Vista de</a:t>
            </a:r>
          </a:p>
          <a:p>
            <a:pPr algn="ctr" eaLnBrk="0" hangingPunct="0"/>
            <a:r>
              <a:rPr lang="en-US" altLang="es-ES_tradnl" sz="2400" dirty="0">
                <a:latin typeface="Tahoma" charset="0"/>
              </a:rPr>
              <a:t> </a:t>
            </a:r>
            <a:r>
              <a:rPr lang="en-US" altLang="es-ES_tradnl" sz="2400" dirty="0" err="1">
                <a:latin typeface="Tahoma" charset="0"/>
              </a:rPr>
              <a:t>Realización</a:t>
            </a:r>
            <a:endParaRPr lang="en-US" altLang="es-ES_tradnl" sz="2800" dirty="0">
              <a:latin typeface="Times New Roman" charset="0"/>
            </a:endParaRPr>
          </a:p>
        </p:txBody>
      </p:sp>
      <p:sp>
        <p:nvSpPr>
          <p:cNvPr id="12" name="Oval 7"/>
          <p:cNvSpPr>
            <a:spLocks noChangeArrowheads="1"/>
          </p:cNvSpPr>
          <p:nvPr/>
        </p:nvSpPr>
        <p:spPr bwMode="auto">
          <a:xfrm>
            <a:off x="3281944" y="3027807"/>
            <a:ext cx="2481854" cy="1597515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es-ES_tradnl" sz="2400" dirty="0">
                <a:latin typeface="Tahoma" charset="0"/>
              </a:rPr>
              <a:t>Vista de </a:t>
            </a:r>
            <a:r>
              <a:rPr lang="en-US" altLang="es-ES_tradnl" sz="2400" dirty="0" err="1">
                <a:latin typeface="Tahoma" charset="0"/>
              </a:rPr>
              <a:t>los</a:t>
            </a:r>
            <a:r>
              <a:rPr lang="en-US" altLang="es-ES_tradnl" sz="2400" dirty="0">
                <a:latin typeface="Tahoma" charset="0"/>
              </a:rPr>
              <a:t> </a:t>
            </a:r>
          </a:p>
          <a:p>
            <a:pPr algn="ctr" eaLnBrk="0" hangingPunct="0"/>
            <a:r>
              <a:rPr lang="en-US" altLang="es-ES_tradnl" sz="2400" dirty="0" err="1">
                <a:latin typeface="Tahoma" charset="0"/>
              </a:rPr>
              <a:t>Casos</a:t>
            </a:r>
            <a:r>
              <a:rPr lang="en-US" altLang="es-ES_tradnl" sz="2400" dirty="0">
                <a:latin typeface="Tahoma" charset="0"/>
              </a:rPr>
              <a:t> de </a:t>
            </a:r>
            <a:r>
              <a:rPr lang="en-US" altLang="es-ES_tradnl" sz="2400" dirty="0" err="1">
                <a:latin typeface="Tahoma" charset="0"/>
              </a:rPr>
              <a:t>Uso</a:t>
            </a:r>
            <a:endParaRPr lang="en-US" altLang="es-ES_tradnl" sz="2400" dirty="0">
              <a:latin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157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Diagramas UML 1.4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-1" y="6575425"/>
            <a:ext cx="4210493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12</a:t>
            </a:fld>
            <a:endParaRPr lang="es-ES_tradnl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35199" y="2136466"/>
            <a:ext cx="3393863" cy="4421188"/>
          </a:xfrm>
          <a:prstGeom prst="rect">
            <a:avLst/>
          </a:prstGeom>
          <a:ln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1375"/>
              </a:spcBef>
              <a:buNone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200" dirty="0" err="1"/>
              <a:t>Diagramas</a:t>
            </a:r>
            <a:r>
              <a:rPr lang="en-US" altLang="es-ES_tradnl" sz="2200" dirty="0"/>
              <a:t> </a:t>
            </a:r>
            <a:r>
              <a:rPr lang="en-US" altLang="es-ES_tradnl" sz="2200" dirty="0" err="1"/>
              <a:t>Estructurales</a:t>
            </a:r>
            <a:endParaRPr lang="en-US" altLang="es-ES_tradnl" sz="22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clases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objetos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componentes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deployment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4979194" y="2136466"/>
            <a:ext cx="3960812" cy="442118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1375"/>
              </a:spcBef>
              <a:buNone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200" dirty="0" err="1"/>
              <a:t>Diagrama</a:t>
            </a:r>
            <a:r>
              <a:rPr lang="en-US" altLang="es-ES_tradnl" sz="2200" dirty="0"/>
              <a:t> </a:t>
            </a:r>
            <a:r>
              <a:rPr lang="en-US" altLang="es-ES_tradnl" sz="2200" dirty="0" err="1"/>
              <a:t>Comportamentales</a:t>
            </a:r>
            <a:endParaRPr lang="en-US" altLang="es-ES_tradnl" sz="22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casos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uso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secuencia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colaboraci</a:t>
            </a:r>
            <a:r>
              <a:rPr lang="es-ES" altLang="es-ES_tradnl" sz="2000" dirty="0" err="1"/>
              <a:t>ó</a:t>
            </a:r>
            <a:r>
              <a:rPr lang="en-US" altLang="es-ES_tradnl" sz="2000" dirty="0"/>
              <a:t>n</a:t>
            </a:r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transicion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estados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actividades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FontTx/>
              <a:buNone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endParaRPr lang="en-US" alt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55405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Diagramas UML 2.0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-1" y="6575425"/>
            <a:ext cx="4210493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13</a:t>
            </a:fld>
            <a:endParaRPr lang="es-ES_tradnl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35199" y="2136466"/>
            <a:ext cx="3781620" cy="4421188"/>
          </a:xfrm>
          <a:prstGeom prst="rect">
            <a:avLst/>
          </a:prstGeom>
          <a:ln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600"/>
              </a:spcBef>
              <a:buNone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Diagramas</a:t>
            </a:r>
            <a:r>
              <a:rPr lang="en-US" altLang="es-ES_tradnl" sz="2000" dirty="0"/>
              <a:t> </a:t>
            </a:r>
            <a:r>
              <a:rPr lang="en-US" altLang="es-ES_tradnl" sz="2000" dirty="0" err="1"/>
              <a:t>Estructurales</a:t>
            </a:r>
            <a:endParaRPr lang="en-US" altLang="es-ES_tradnl" sz="2000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/>
              <a:t>  </a:t>
            </a: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clases</a:t>
            </a:r>
            <a:endParaRPr lang="en-US" altLang="es-ES_tradnl" sz="2000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/>
              <a:t>  </a:t>
            </a: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objetos</a:t>
            </a:r>
            <a:endParaRPr lang="en-US" altLang="es-ES_tradnl" sz="2000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/>
              <a:t>  </a:t>
            </a: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componentes</a:t>
            </a:r>
            <a:endParaRPr lang="en-US" altLang="es-ES_tradnl" sz="2000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/>
              <a:t>  </a:t>
            </a: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deployment</a:t>
            </a:r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b="1" dirty="0"/>
              <a:t>  </a:t>
            </a:r>
            <a:r>
              <a:rPr lang="en-US" altLang="es-ES_tradnl" sz="2000" b="1" dirty="0" err="1"/>
              <a:t>Diagrama</a:t>
            </a:r>
            <a:r>
              <a:rPr lang="en-US" altLang="es-ES_tradnl" sz="2000" b="1" dirty="0"/>
              <a:t> de </a:t>
            </a:r>
            <a:r>
              <a:rPr lang="en-US" altLang="es-ES_tradnl" sz="2000" b="1" dirty="0" err="1"/>
              <a:t>estructura</a:t>
            </a:r>
            <a:r>
              <a:rPr lang="en-US" altLang="es-ES_tradnl" sz="2000" b="1" dirty="0"/>
              <a:t> </a:t>
            </a:r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b="1" dirty="0"/>
              <a:t>  </a:t>
            </a:r>
            <a:r>
              <a:rPr lang="en-US" altLang="es-ES_tradnl" sz="2000" b="1" dirty="0" err="1"/>
              <a:t>compuesta</a:t>
            </a:r>
            <a:endParaRPr lang="en-US" altLang="es-ES_tradnl" sz="2000" b="1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b="1" dirty="0"/>
              <a:t>  </a:t>
            </a:r>
            <a:r>
              <a:rPr lang="en-US" altLang="es-ES_tradnl" sz="2000" b="1" dirty="0" err="1"/>
              <a:t>Diagrama</a:t>
            </a:r>
            <a:r>
              <a:rPr lang="en-US" altLang="es-ES_tradnl" sz="2000" b="1" dirty="0"/>
              <a:t> de </a:t>
            </a:r>
            <a:r>
              <a:rPr lang="en-US" altLang="es-ES_tradnl" sz="2000" b="1" dirty="0" err="1"/>
              <a:t>paquetes</a:t>
            </a:r>
            <a:endParaRPr lang="en-US" altLang="es-ES_tradnl" sz="2000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4979194" y="2136466"/>
            <a:ext cx="3960812" cy="442118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600"/>
              </a:spcBef>
              <a:buNone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</a:t>
            </a:r>
            <a:r>
              <a:rPr lang="en-US" altLang="es-ES_tradnl" sz="2000" dirty="0" err="1"/>
              <a:t>Comportamentales</a:t>
            </a:r>
            <a:endParaRPr lang="en-US" altLang="es-ES_tradnl" sz="2000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casos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uso</a:t>
            </a:r>
            <a:endParaRPr lang="en-US" altLang="es-ES_tradnl" sz="2000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secuencia</a:t>
            </a:r>
            <a:endParaRPr lang="en-US" altLang="es-ES_tradnl" sz="2000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colaboraci</a:t>
            </a:r>
            <a:r>
              <a:rPr lang="es-ES" altLang="es-ES_tradnl" sz="2000" dirty="0" err="1"/>
              <a:t>ó</a:t>
            </a:r>
            <a:r>
              <a:rPr lang="en-US" altLang="es-ES_tradnl" sz="2000" dirty="0"/>
              <a:t>n = </a:t>
            </a:r>
            <a:r>
              <a:rPr lang="en-US" altLang="es-ES_tradnl" sz="2000" b="1" dirty="0" err="1"/>
              <a:t>diagrama</a:t>
            </a:r>
            <a:r>
              <a:rPr lang="en-US" altLang="es-ES_tradnl" sz="2000" b="1" dirty="0"/>
              <a:t> de </a:t>
            </a:r>
            <a:r>
              <a:rPr lang="en-US" altLang="es-ES_tradnl" sz="2000" b="1" dirty="0" err="1"/>
              <a:t>comunicaci</a:t>
            </a:r>
            <a:r>
              <a:rPr lang="es-ES" altLang="es-ES_tradnl" sz="2000" b="1" dirty="0" err="1"/>
              <a:t>ón</a:t>
            </a:r>
            <a:endParaRPr lang="en-US" altLang="es-ES_tradnl" sz="2000" b="1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transicion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estados</a:t>
            </a:r>
            <a:endParaRPr lang="en-US" altLang="es-ES_tradnl" sz="2000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actividades</a:t>
            </a:r>
            <a:endParaRPr lang="en-US" altLang="es-ES_tradnl" sz="2000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b="1" dirty="0" err="1"/>
              <a:t>Diagrama</a:t>
            </a:r>
            <a:r>
              <a:rPr lang="en-US" altLang="es-ES_tradnl" sz="2000" b="1" dirty="0"/>
              <a:t> de </a:t>
            </a:r>
            <a:r>
              <a:rPr lang="en-US" altLang="es-ES_tradnl" sz="2000" b="1" dirty="0" err="1"/>
              <a:t>descripcion</a:t>
            </a:r>
            <a:r>
              <a:rPr lang="en-US" altLang="es-ES_tradnl" sz="2000" b="1" dirty="0"/>
              <a:t> de </a:t>
            </a:r>
            <a:r>
              <a:rPr lang="en-US" altLang="es-ES_tradnl" sz="2000" b="1" dirty="0" err="1"/>
              <a:t>interacci</a:t>
            </a:r>
            <a:r>
              <a:rPr lang="es-ES" altLang="es-ES_tradnl" sz="2000" b="1" dirty="0" err="1"/>
              <a:t>ón</a:t>
            </a:r>
            <a:endParaRPr lang="en-US" altLang="es-ES_tradnl" sz="2000" b="1" dirty="0"/>
          </a:p>
          <a:p>
            <a:pPr marL="342900" indent="-342900">
              <a:lnSpc>
                <a:spcPct val="115000"/>
              </a:lnSpc>
              <a:spcBef>
                <a:spcPts val="600"/>
              </a:spcBef>
              <a:buClr>
                <a:srgbClr val="FFFFCC"/>
              </a:buClr>
              <a:buSzPct val="75000"/>
              <a:buFont typeface="Arial" charset="0"/>
              <a:buChar char="•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b="1" dirty="0" err="1"/>
              <a:t>Diagrama</a:t>
            </a:r>
            <a:r>
              <a:rPr lang="en-US" altLang="es-ES_tradnl" sz="2000" b="1" dirty="0"/>
              <a:t> de timing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1250"/>
              </a:spcBef>
              <a:buFontTx/>
              <a:buNone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endParaRPr lang="en-US" alt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66809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Clases 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14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Muestra una colección de elementos de modelado, tales como: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2000" dirty="0"/>
              <a:t>Clases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2000" dirty="0"/>
              <a:t>Tipos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2000" dirty="0"/>
              <a:t>Contenidos de las clases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2000" dirty="0"/>
              <a:t>Relaciones</a:t>
            </a:r>
            <a:endParaRPr lang="es-ES_tradnl" sz="1600" dirty="0"/>
          </a:p>
        </p:txBody>
      </p:sp>
      <p:sp>
        <p:nvSpPr>
          <p:cNvPr id="3" name="CuadroTexto 2"/>
          <p:cNvSpPr txBox="1"/>
          <p:nvPr/>
        </p:nvSpPr>
        <p:spPr>
          <a:xfrm>
            <a:off x="6677214" y="5497032"/>
            <a:ext cx="2392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Lo </a:t>
            </a:r>
            <a:r>
              <a:rPr lang="en-US" b="1" dirty="0" err="1">
                <a:solidFill>
                  <a:srgbClr val="FF0000"/>
                </a:solidFill>
              </a:rPr>
              <a:t>veremos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en</a:t>
            </a:r>
            <a:r>
              <a:rPr lang="en-US" b="1" dirty="0">
                <a:solidFill>
                  <a:srgbClr val="FF0000"/>
                </a:solidFill>
              </a:rPr>
              <a:t> mas </a:t>
            </a:r>
            <a:r>
              <a:rPr lang="en-US" b="1" dirty="0" err="1">
                <a:solidFill>
                  <a:srgbClr val="FF0000"/>
                </a:solidFill>
              </a:rPr>
              <a:t>detalle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durante</a:t>
            </a:r>
            <a:r>
              <a:rPr lang="en-US" b="1" dirty="0">
                <a:solidFill>
                  <a:srgbClr val="FF0000"/>
                </a:solidFill>
              </a:rPr>
              <a:t> el </a:t>
            </a:r>
            <a:r>
              <a:rPr lang="en-US" b="1" dirty="0" err="1">
                <a:solidFill>
                  <a:srgbClr val="FF0000"/>
                </a:solidFill>
              </a:rPr>
              <a:t>curso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4592290"/>
            <a:ext cx="5915837" cy="1499359"/>
          </a:xfrm>
          <a:prstGeom prst="rect">
            <a:avLst/>
          </a:prstGeom>
        </p:spPr>
      </p:pic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948729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Objetos 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15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Presenta los objetos existentes y sus relaciones en un momento del tiempo 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Puede considerarse una instanciación de un diagrama de clases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390" y="3953816"/>
            <a:ext cx="5411972" cy="2320759"/>
          </a:xfrm>
          <a:prstGeom prst="rect">
            <a:avLst/>
          </a:prstGeom>
        </p:spPr>
      </p:pic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2845932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Componentes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16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Representa los componentes que componen una aplicación, sistema o empresa 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Un componente es una pieza de código de cualquier tipo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767" y="3390382"/>
            <a:ext cx="6182729" cy="3185042"/>
          </a:xfrm>
          <a:prstGeom prst="rect">
            <a:avLst/>
          </a:prstGeom>
        </p:spPr>
      </p:pic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201486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Estructura Compuesta 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17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Representa la estructura interna de un clasificador (tal como una clase, un componente o un caso de uso)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Muestra los puntos de interacción de clasificador con otras partes del sistema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862" y="3862464"/>
            <a:ext cx="5297747" cy="2648874"/>
          </a:xfrm>
          <a:prstGeom prst="rect">
            <a:avLst/>
          </a:prstGeom>
        </p:spPr>
      </p:pic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820299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Paquetes 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18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Presenta cómo se organizan los elementos de modelado en paquetes y las dependencias entre ellos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116" y="3136604"/>
            <a:ext cx="6499767" cy="3259470"/>
          </a:xfrm>
          <a:prstGeom prst="rect">
            <a:avLst/>
          </a:prstGeom>
        </p:spPr>
      </p:pic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021466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55D3109-209D-489E-94E9-2C3B9121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/>
              <a:t>Modificadores de acceso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11853CD6-CFD8-423E-B6F2-5D366A3E9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s-AR" dirty="0"/>
              <a:t>Evitan que el desarrollador pueda utilizar un objeto de forma errónea</a:t>
            </a:r>
          </a:p>
          <a:p>
            <a:pPr>
              <a:lnSpc>
                <a:spcPct val="120000"/>
              </a:lnSpc>
            </a:pPr>
            <a:r>
              <a:rPr lang="es-AR" dirty="0"/>
              <a:t>Se indica en cada clase qué atributos o métodos se pueden acceder y desde dónde</a:t>
            </a:r>
          </a:p>
          <a:p>
            <a:pPr>
              <a:lnSpc>
                <a:spcPct val="120000"/>
              </a:lnSpc>
            </a:pPr>
            <a:r>
              <a:rPr lang="es-AR" dirty="0"/>
              <a:t>Existen 4: </a:t>
            </a:r>
            <a:r>
              <a:rPr lang="es-AR" dirty="0" err="1"/>
              <a:t>public</a:t>
            </a:r>
            <a:r>
              <a:rPr lang="es-AR" dirty="0"/>
              <a:t>, </a:t>
            </a:r>
            <a:r>
              <a:rPr lang="es-AR" dirty="0" err="1"/>
              <a:t>private</a:t>
            </a:r>
            <a:r>
              <a:rPr lang="es-AR" dirty="0"/>
              <a:t>, </a:t>
            </a:r>
            <a:r>
              <a:rPr lang="es-AR" dirty="0" err="1"/>
              <a:t>protected</a:t>
            </a:r>
            <a:r>
              <a:rPr lang="es-AR" dirty="0"/>
              <a:t> y default (vacío)</a:t>
            </a:r>
          </a:p>
        </p:txBody>
      </p:sp>
    </p:spTree>
    <p:extLst>
      <p:ext uri="{BB962C8B-B14F-4D97-AF65-F5344CB8AC3E}">
        <p14:creationId xmlns:p14="http://schemas.microsoft.com/office/powerpoint/2010/main" val="25087189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Casos de Uso 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19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Muestra las relaciones entre los actores (que representan los usuarios del sistema), y los requerimientos funcionales (casos de uso)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6677214" y="5497032"/>
            <a:ext cx="2392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Lo </a:t>
            </a:r>
            <a:r>
              <a:rPr lang="en-US" b="1" dirty="0" err="1">
                <a:solidFill>
                  <a:srgbClr val="FF0000"/>
                </a:solidFill>
              </a:rPr>
              <a:t>veremos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en</a:t>
            </a:r>
            <a:r>
              <a:rPr lang="en-US" b="1" dirty="0">
                <a:solidFill>
                  <a:srgbClr val="FF0000"/>
                </a:solidFill>
              </a:rPr>
              <a:t> mas </a:t>
            </a:r>
            <a:r>
              <a:rPr lang="en-US" b="1" dirty="0" err="1">
                <a:solidFill>
                  <a:srgbClr val="FF0000"/>
                </a:solidFill>
              </a:rPr>
              <a:t>detalle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durante</a:t>
            </a:r>
            <a:r>
              <a:rPr lang="en-US" b="1" dirty="0">
                <a:solidFill>
                  <a:srgbClr val="FF0000"/>
                </a:solidFill>
              </a:rPr>
              <a:t> el </a:t>
            </a:r>
            <a:r>
              <a:rPr lang="en-US" b="1" dirty="0" err="1">
                <a:solidFill>
                  <a:srgbClr val="FF0000"/>
                </a:solidFill>
              </a:rPr>
              <a:t>curso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115" y="3293179"/>
            <a:ext cx="3713997" cy="3282245"/>
          </a:xfrm>
          <a:prstGeom prst="rect">
            <a:avLst/>
          </a:prstGeom>
        </p:spPr>
      </p:pic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3672160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Secuencia 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20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Representa una interacción entre objetos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Hace foco en el orden en el que se envían los mensajes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6677214" y="5497032"/>
            <a:ext cx="2392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Lo </a:t>
            </a:r>
            <a:r>
              <a:rPr lang="en-US" b="1" dirty="0" err="1">
                <a:solidFill>
                  <a:srgbClr val="FF0000"/>
                </a:solidFill>
              </a:rPr>
              <a:t>veremos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en</a:t>
            </a:r>
            <a:r>
              <a:rPr lang="en-US" b="1" dirty="0">
                <a:solidFill>
                  <a:srgbClr val="FF0000"/>
                </a:solidFill>
              </a:rPr>
              <a:t> mas </a:t>
            </a:r>
            <a:r>
              <a:rPr lang="en-US" b="1" dirty="0" err="1">
                <a:solidFill>
                  <a:srgbClr val="FF0000"/>
                </a:solidFill>
              </a:rPr>
              <a:t>detalle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durante</a:t>
            </a:r>
            <a:r>
              <a:rPr lang="en-US" b="1" dirty="0">
                <a:solidFill>
                  <a:srgbClr val="FF0000"/>
                </a:solidFill>
              </a:rPr>
              <a:t> el </a:t>
            </a:r>
            <a:r>
              <a:rPr lang="en-US" b="1" dirty="0" err="1">
                <a:solidFill>
                  <a:srgbClr val="FF0000"/>
                </a:solidFill>
              </a:rPr>
              <a:t>curso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684" y="3401905"/>
            <a:ext cx="4471530" cy="3109433"/>
          </a:xfrm>
          <a:prstGeom prst="rect">
            <a:avLst/>
          </a:prstGeom>
        </p:spPr>
      </p:pic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8627565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Comunicación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21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Representa una interacción entre objetos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Hace foco en los mensajes que se envían los mensajes y la estructura de los objetos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419" y="3389798"/>
            <a:ext cx="4138660" cy="3164072"/>
          </a:xfrm>
          <a:prstGeom prst="rect">
            <a:avLst/>
          </a:prstGeom>
        </p:spPr>
      </p:pic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98987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Transición de Estados 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22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Muestra como los objetos de una clase, se puede mover entre estados que clasifican su comportamiento, de acuerdo con eventos disparadores de transiciones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107" y="4231758"/>
            <a:ext cx="5809864" cy="2157376"/>
          </a:xfrm>
          <a:prstGeom prst="rect">
            <a:avLst/>
          </a:prstGeom>
        </p:spPr>
      </p:pic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795526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Diagramas de UML</a:t>
            </a:r>
            <a:br>
              <a:rPr lang="es-ES_tradnl" sz="4400" b="1" dirty="0"/>
            </a:br>
            <a:r>
              <a:rPr lang="es-ES_tradnl" sz="3200" i="1" dirty="0"/>
              <a:t> </a:t>
            </a:r>
            <a:r>
              <a:rPr lang="es-ES_tradnl" sz="2800" i="1" dirty="0"/>
              <a:t>Diagrama de Actividades </a:t>
            </a:r>
            <a:r>
              <a:rPr lang="mr-IN" sz="2800" i="1" dirty="0"/>
              <a:t>–</a:t>
            </a:r>
            <a:r>
              <a:rPr lang="es-ES_tradnl" sz="2800" i="1" dirty="0"/>
              <a:t> Descripción Breve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23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Representa los procesos de negocios de alto nivel (</a:t>
            </a:r>
            <a:r>
              <a:rPr lang="es-ES_tradnl" sz="2400" dirty="0" err="1"/>
              <a:t>workflow</a:t>
            </a:r>
            <a:r>
              <a:rPr lang="es-ES_tradnl" sz="2400" dirty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400" dirty="0" err="1"/>
              <a:t>También</a:t>
            </a:r>
            <a:r>
              <a:rPr lang="es-ES_tradnl" sz="2400" dirty="0"/>
              <a:t> puede utilizarse para modelar la lógica del sistema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400" y="3391786"/>
            <a:ext cx="3621199" cy="3183638"/>
          </a:xfrm>
          <a:prstGeom prst="rect">
            <a:avLst/>
          </a:prstGeom>
        </p:spPr>
      </p:pic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311123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 de Clases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24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Se utilizan para: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Explorar conceptos del dominio 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Analizar requerimientos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Mostrar el diseño detallado de software orientado a objetos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Generalmente contiene: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Clases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Interfaces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Relaciones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590" y="4221126"/>
            <a:ext cx="3213009" cy="2357474"/>
          </a:xfrm>
          <a:prstGeom prst="rect">
            <a:avLst/>
          </a:prstGeom>
        </p:spPr>
      </p:pic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5130159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Clases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25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Una clase es la descripción de un conjunto de objetos que comparten los mismos: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Atributos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Operaciones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Semántica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Con las clases se captura el vocabulario del sistema que se está desarrollando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Las clases se pueden utilizar para representar elementos del software, del hardware y elementos puramente conceptuales (por ejemplo una estrategia de ordenamiento)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_tradnl" sz="2400" dirty="0"/>
          </a:p>
        </p:txBody>
      </p:sp>
      <p:sp>
        <p:nvSpPr>
          <p:cNvPr id="6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9637190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039" y="4719459"/>
            <a:ext cx="5343961" cy="141973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Representación Gráfica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26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0" y="1904818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000" dirty="0"/>
              <a:t>Gráficamente la clase se dibuja como un rectángulo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Debe tener un nombre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La primera letra de cada palabra del nombre debe capitalizarse (ej. Usuario, </a:t>
            </a:r>
            <a:r>
              <a:rPr lang="es-ES_tradnl" sz="2000" dirty="0" err="1"/>
              <a:t>SensorDeTemperatura</a:t>
            </a:r>
            <a:r>
              <a:rPr lang="es-ES_tradnl" sz="2000" dirty="0"/>
              <a:t>)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Atributos: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>
                <a:latin typeface="Arial Hebrew" charset="-79"/>
                <a:ea typeface="Arial Hebrew" charset="-79"/>
                <a:cs typeface="Arial Hebrew" charset="-79"/>
              </a:rPr>
              <a:t>Puede o no tenerlos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Representan alguna propiedad de lo que se esta modelando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Casi siempre son sustantivos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Operaciones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>
                <a:latin typeface="Arial" charset="0"/>
                <a:ea typeface="Arial" charset="0"/>
                <a:cs typeface="Arial" charset="0"/>
              </a:rPr>
              <a:t>Servicios que provee la clase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>
                <a:latin typeface="Arial" charset="0"/>
                <a:ea typeface="Arial" charset="0"/>
                <a:cs typeface="Arial" charset="0"/>
              </a:rPr>
              <a:t>Suelen ser verbos</a:t>
            </a:r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9486708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" y="4980221"/>
            <a:ext cx="8727601" cy="159520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Mayor Detalle de la Clase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27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32" y="1830390"/>
            <a:ext cx="9143968" cy="4351338"/>
          </a:xfrm>
        </p:spPr>
        <p:txBody>
          <a:bodyPr>
            <a:normAutofit/>
          </a:bodyPr>
          <a:lstStyle/>
          <a:p>
            <a:r>
              <a:rPr lang="es-ES_tradnl" sz="2000" dirty="0"/>
              <a:t>Accesibilidad de atributos y operaciones: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 err="1"/>
              <a:t>Public</a:t>
            </a:r>
            <a:r>
              <a:rPr lang="es-ES_tradnl" sz="2000" dirty="0"/>
              <a:t>: +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 err="1"/>
              <a:t>Private</a:t>
            </a:r>
            <a:r>
              <a:rPr lang="es-ES_tradnl" sz="2000" dirty="0"/>
              <a:t>: -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 err="1"/>
              <a:t>Protected</a:t>
            </a:r>
            <a:r>
              <a:rPr lang="es-ES_tradnl" sz="2000" dirty="0"/>
              <a:t>: #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Clases abstractas: su nombre se pone en cursiva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Tipo de los atributos: luego del nombre del atributo se debe poner “:” y el tipo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Parámetros: similar a la declaración de los atributos (pero sin accesibilidad)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Retornos de los métodos: luego del nombre del método se debe poner “:” y el tipo de retorno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_tradnl" sz="2000" dirty="0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0415104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Relaciones entre Clases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28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Las relaciones son conexiones entre clases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Modelan la colaboración entre objetos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Los tres tipos mas comunes de relaciones son: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Asociación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Generalización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Dependencia 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_tradnl" sz="24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_tradnl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7665" y="3909193"/>
            <a:ext cx="3247249" cy="2641830"/>
          </a:xfrm>
          <a:prstGeom prst="rect">
            <a:avLst/>
          </a:prstGeom>
        </p:spPr>
      </p:pic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354839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55D3109-209D-489E-94E9-2C3B9121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/>
              <a:t>Modificadores de acceso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11853CD6-CFD8-423E-B6F2-5D366A3E9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s-AR" dirty="0"/>
              <a:t>Normalmente, los atributos son privados</a:t>
            </a:r>
          </a:p>
          <a:p>
            <a:pPr>
              <a:lnSpc>
                <a:spcPct val="120000"/>
              </a:lnSpc>
            </a:pPr>
            <a:r>
              <a:rPr lang="es-AR" dirty="0"/>
              <a:t>Algunos métodos son públicos (exponen una interfaz) y otros son privados (pueden ser métodos utilitarios, internos a la clase)</a:t>
            </a:r>
          </a:p>
          <a:p>
            <a:pPr>
              <a:lnSpc>
                <a:spcPct val="120000"/>
              </a:lnSpc>
            </a:pPr>
            <a:r>
              <a:rPr lang="es-AR" dirty="0"/>
              <a:t>El modificador </a:t>
            </a:r>
            <a:r>
              <a:rPr lang="es-AR" dirty="0" err="1"/>
              <a:t>protected</a:t>
            </a:r>
            <a:r>
              <a:rPr lang="es-AR" dirty="0"/>
              <a:t> sirve para que clases hijas puedan utilizar métodos o atributos de clases padre (el uso de atributos no está recomendado)</a:t>
            </a:r>
          </a:p>
          <a:p>
            <a:pPr>
              <a:lnSpc>
                <a:spcPct val="120000"/>
              </a:lnSpc>
            </a:pPr>
            <a:r>
              <a:rPr lang="es-AR" dirty="0"/>
              <a:t>Si no ponemos modificador, solo se puede ver el método dentro del mismo paquete (incluso si heredamos de la clase)</a:t>
            </a:r>
          </a:p>
        </p:txBody>
      </p:sp>
    </p:spTree>
    <p:extLst>
      <p:ext uri="{BB962C8B-B14F-4D97-AF65-F5344CB8AC3E}">
        <p14:creationId xmlns:p14="http://schemas.microsoft.com/office/powerpoint/2010/main" val="6880551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¿Cuándo se Relacionan 2 Clases?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29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Dos clases A y B están relacionadas si: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2000" dirty="0"/>
              <a:t>Un objeto de la clase </a:t>
            </a:r>
            <a:r>
              <a:rPr lang="es-ES" sz="2000" b="1" dirty="0"/>
              <a:t>A envía un mensaje a </a:t>
            </a:r>
            <a:r>
              <a:rPr lang="es-ES" sz="2000" dirty="0"/>
              <a:t>un objeto de la clase </a:t>
            </a:r>
            <a:r>
              <a:rPr lang="es-ES" sz="2000" b="1" dirty="0"/>
              <a:t>B</a:t>
            </a:r>
            <a:r>
              <a:rPr lang="es-ES" sz="2000" dirty="0"/>
              <a:t> 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2000" dirty="0"/>
              <a:t>Un objeto de la clase </a:t>
            </a:r>
            <a:r>
              <a:rPr lang="es-ES" sz="2000" b="1" dirty="0"/>
              <a:t>A crea un objeto de </a:t>
            </a:r>
            <a:r>
              <a:rPr lang="es-ES" sz="2000" dirty="0"/>
              <a:t>la clase </a:t>
            </a:r>
            <a:r>
              <a:rPr lang="es-ES" sz="2000" b="1" dirty="0"/>
              <a:t>B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2000" dirty="0"/>
              <a:t>Un objeto de la clase </a:t>
            </a:r>
            <a:r>
              <a:rPr lang="es-ES" sz="2000" b="1" dirty="0"/>
              <a:t>A tiene un atributo</a:t>
            </a:r>
            <a:r>
              <a:rPr lang="es-ES" sz="2000" dirty="0"/>
              <a:t> cuyo </a:t>
            </a:r>
            <a:r>
              <a:rPr lang="es-ES" sz="2000" b="1" dirty="0"/>
              <a:t>tipo</a:t>
            </a:r>
            <a:r>
              <a:rPr lang="es-ES" sz="2000" dirty="0"/>
              <a:t> es </a:t>
            </a:r>
            <a:r>
              <a:rPr lang="es-ES" sz="2000" b="1" dirty="0"/>
              <a:t>B</a:t>
            </a:r>
            <a:r>
              <a:rPr lang="es-ES" sz="2000" dirty="0"/>
              <a:t> o que es una colección de objetos de tipo B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2000" dirty="0"/>
              <a:t>Un objeto de la clase </a:t>
            </a:r>
            <a:r>
              <a:rPr lang="es-ES" sz="2000" b="1" dirty="0"/>
              <a:t>A recibe un mensaje con un objeto de</a:t>
            </a:r>
            <a:r>
              <a:rPr lang="es-ES" sz="2000" dirty="0"/>
              <a:t> la clase </a:t>
            </a:r>
            <a:r>
              <a:rPr lang="es-ES" sz="2000" b="1" dirty="0"/>
              <a:t>B</a:t>
            </a:r>
            <a:r>
              <a:rPr lang="es-ES" sz="2000" dirty="0"/>
              <a:t> como parámetro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2000" dirty="0"/>
              <a:t>La clase </a:t>
            </a:r>
            <a:r>
              <a:rPr lang="es-ES" sz="2000" b="1" dirty="0"/>
              <a:t>A es superclase de B</a:t>
            </a:r>
            <a:endParaRPr lang="es-ES_tradnl" sz="2000" b="1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_tradnl" sz="2400" dirty="0"/>
          </a:p>
        </p:txBody>
      </p:sp>
      <p:sp>
        <p:nvSpPr>
          <p:cNvPr id="6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20852719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Relación de Asociación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30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49" y="2160000"/>
            <a:ext cx="8185741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Es una relación </a:t>
            </a:r>
            <a:r>
              <a:rPr lang="es-ES" sz="2400" b="1" dirty="0"/>
              <a:t>estructural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Dos clases A y B están asociadas si: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Un objeto de la clase </a:t>
            </a:r>
            <a:r>
              <a:rPr lang="es-ES" sz="2400" b="1" dirty="0"/>
              <a:t>A tiene un atributo cuyo tipo es B</a:t>
            </a:r>
            <a:r>
              <a:rPr lang="es-ES" sz="2400" dirty="0"/>
              <a:t> o que es una colección de objetos de tipo B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Usamos asociaciones para modelar conexiones del tipo: “tiene”, “es de”, “conoce”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Se dibuja como una línea entre dos clases</a:t>
            </a:r>
            <a:endParaRPr lang="es-ES_tradnl" sz="24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625" y="5339763"/>
            <a:ext cx="6508750" cy="1171575"/>
          </a:xfrm>
          <a:prstGeom prst="rect">
            <a:avLst/>
          </a:prstGeom>
        </p:spPr>
      </p:pic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20286203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170121" y="1926083"/>
            <a:ext cx="8888819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Las asociaciones pueden tener adornos que agregan mas información a la relación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Nombre que describe la naturaleza de la relación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000" dirty="0"/>
              <a:t>Rol que cumple una clase en la relación (La misma clase puede jugar el mismo o diferentes roles en otras asociaciones)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471" y="2987472"/>
            <a:ext cx="5288937" cy="15739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Adornos de Asociaciones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31</a:t>
            </a:fld>
            <a:endParaRPr lang="es-ES_tradnl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950" y="5112255"/>
            <a:ext cx="6448425" cy="1495068"/>
          </a:xfrm>
          <a:prstGeom prst="rect">
            <a:avLst/>
          </a:prstGeom>
        </p:spPr>
      </p:pic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8718513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170121" y="1926082"/>
            <a:ext cx="8888819" cy="4649341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La multiplicidad indica cuantos elementos de una instancia se relacionan con otra. Por ejemplo: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0..1: entre 0 y 1 objetos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3..4: entre 3 y 4 objetos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6..*: 6 o mas objetos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0..1, 3..4, 6..*: cualquier numero de objetos que no sea 2 o 5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457200" lvl="4" indent="0">
              <a:spcBef>
                <a:spcPts val="1000"/>
              </a:spcBef>
              <a:buNone/>
            </a:pPr>
            <a:r>
              <a:rPr lang="es-ES" sz="2000" dirty="0"/>
              <a:t>“Una persona puede trabajar en un numero N de empresas. Una empresa puede tener 1 o mas empleados”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Adornos de Asociaciones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32</a:t>
            </a:fld>
            <a:endParaRPr lang="es-ES_tradnl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00" y="4240121"/>
            <a:ext cx="7011342" cy="1609160"/>
          </a:xfrm>
          <a:prstGeom prst="rect">
            <a:avLst/>
          </a:prstGeom>
        </p:spPr>
      </p:pic>
      <p:sp>
        <p:nvSpPr>
          <p:cNvPr id="11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8818268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56" y="4822188"/>
            <a:ext cx="7380287" cy="175323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Relación de Agregación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33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Es un tipo especial de relación de asociación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Se utiliza solamente cuando una de las clases representa </a:t>
            </a:r>
            <a:r>
              <a:rPr lang="es-ES" sz="2400" b="1" dirty="0"/>
              <a:t>el “todo” y la/s </a:t>
            </a:r>
            <a:r>
              <a:rPr lang="es-ES" sz="2400" dirty="0"/>
              <a:t>otra/s la/s </a:t>
            </a:r>
            <a:r>
              <a:rPr lang="es-ES" sz="2400" b="1" dirty="0"/>
              <a:t>“partes”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Modelan conexiones del tipo: “Esta formado por”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Se dibuja como una línea entre dos clases con un rombo sobre la clase que representa el “todo”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Puede incluir adornos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_tradnl" sz="2400" dirty="0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1125955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4733942"/>
            <a:ext cx="7751762" cy="184148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Relación de Composición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34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Es un tipo especial de relación de composición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También representa el </a:t>
            </a:r>
            <a:r>
              <a:rPr lang="es-ES" sz="2000" b="1" dirty="0"/>
              <a:t>“todo” y la/s “partes”</a:t>
            </a:r>
            <a:r>
              <a:rPr lang="es-ES" sz="2000" dirty="0"/>
              <a:t> pero el </a:t>
            </a:r>
            <a:r>
              <a:rPr lang="es-ES" sz="2000" b="1" dirty="0"/>
              <a:t>tiempo de vida</a:t>
            </a:r>
            <a:r>
              <a:rPr lang="es-ES" sz="2000" dirty="0"/>
              <a:t> de las partes esta </a:t>
            </a:r>
            <a:r>
              <a:rPr lang="es-ES" sz="2000" b="1" dirty="0"/>
              <a:t>ligada al</a:t>
            </a:r>
            <a:r>
              <a:rPr lang="es-ES" sz="2000" dirty="0"/>
              <a:t> del </a:t>
            </a:r>
            <a:r>
              <a:rPr lang="es-ES" sz="2000" b="1" dirty="0"/>
              <a:t>todo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Las partes se pueden crear después del todo pero cuando se destruye el todo también se destruyen las partes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Se dibuja como una línea entre dos clases con un rombo lleno sobre la clase que representa el “todo”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Puede incluir adornos</a:t>
            </a:r>
            <a:endParaRPr lang="es-ES_tradnl" sz="2000" dirty="0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8747307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Relación de Dependencia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35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Es una relación para indicar que una clase </a:t>
            </a:r>
            <a:r>
              <a:rPr lang="es-ES" sz="2000" b="1" dirty="0"/>
              <a:t>usa</a:t>
            </a:r>
            <a:r>
              <a:rPr lang="es-ES" sz="2000" dirty="0"/>
              <a:t> a otra clase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Una clase A depende de otra clase B en alguno de los siguientes casos: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Un objeto de la clase </a:t>
            </a:r>
            <a:r>
              <a:rPr lang="es-ES" sz="2000" b="1" dirty="0"/>
              <a:t>A tiene un atributo cuyo tipo es B</a:t>
            </a:r>
            <a:r>
              <a:rPr lang="es-ES" sz="2000" dirty="0"/>
              <a:t> o que es una colección de objetos de tipo B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Un objeto de la clase </a:t>
            </a:r>
            <a:r>
              <a:rPr lang="es-ES" sz="2000" b="1" dirty="0"/>
              <a:t>A envía un mensaje a </a:t>
            </a:r>
            <a:r>
              <a:rPr lang="es-ES" sz="2000" dirty="0"/>
              <a:t>un objeto de la clase </a:t>
            </a:r>
            <a:r>
              <a:rPr lang="es-ES" sz="2000" b="1" dirty="0"/>
              <a:t>B</a:t>
            </a:r>
            <a:r>
              <a:rPr lang="es-ES" sz="2000" dirty="0"/>
              <a:t> 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Un objeto de la clase </a:t>
            </a:r>
            <a:r>
              <a:rPr lang="es-ES" sz="2000" b="1" dirty="0"/>
              <a:t>A crea un objeto de </a:t>
            </a:r>
            <a:r>
              <a:rPr lang="es-ES" sz="2000" dirty="0"/>
              <a:t>la clase </a:t>
            </a:r>
            <a:r>
              <a:rPr lang="es-ES" sz="2000" b="1" dirty="0"/>
              <a:t>B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Un objeto de la clase </a:t>
            </a:r>
            <a:r>
              <a:rPr lang="es-ES" sz="2000" b="1" dirty="0"/>
              <a:t>A recibe un mensaje con un objeto </a:t>
            </a:r>
            <a:r>
              <a:rPr lang="es-ES" sz="2000" dirty="0"/>
              <a:t>de la clase </a:t>
            </a:r>
            <a:r>
              <a:rPr lang="es-ES" sz="2000" b="1" dirty="0"/>
              <a:t>B</a:t>
            </a:r>
            <a:r>
              <a:rPr lang="es-ES" sz="2000" dirty="0"/>
              <a:t> como parámetro</a:t>
            </a:r>
            <a:endParaRPr lang="es-ES_tradnl" sz="2000" dirty="0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516189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Relación de Dependencia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36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Usamos dependencias para modelar conexiones del tipo: “usa”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Se dibuja como una línea punteada entre dos clases con una flecha que indica de que clase se depende</a:t>
            </a:r>
            <a:endParaRPr lang="es-ES_tradnl" sz="20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21" y="4350514"/>
            <a:ext cx="6991350" cy="1185315"/>
          </a:xfrm>
          <a:prstGeom prst="rect">
            <a:avLst/>
          </a:prstGeom>
        </p:spPr>
      </p:pic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21272435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Relación de Generalización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37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Indica una relación entre una clase general (</a:t>
            </a:r>
            <a:r>
              <a:rPr lang="es-ES" sz="2400" dirty="0" err="1"/>
              <a:t>superclass</a:t>
            </a:r>
            <a:r>
              <a:rPr lang="es-ES" sz="2400" dirty="0"/>
              <a:t>) y un tipo más específico de esa clase (</a:t>
            </a:r>
            <a:r>
              <a:rPr lang="es-ES" sz="2400" dirty="0" err="1"/>
              <a:t>subclass</a:t>
            </a:r>
            <a:r>
              <a:rPr lang="es-ES" sz="2400" dirty="0"/>
              <a:t>)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Usamos generalizaciones para modelar conexiones del tipo: “Es un tipo de”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Una clase A es del tipo de otra clase B en caso que: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La clase A es </a:t>
            </a:r>
            <a:r>
              <a:rPr lang="es-ES" sz="2400" dirty="0" err="1"/>
              <a:t>subclass</a:t>
            </a:r>
            <a:r>
              <a:rPr lang="es-ES" sz="2400" dirty="0"/>
              <a:t> de B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Los atributos, operaciones y relaciones comunes se muestran en la </a:t>
            </a:r>
            <a:r>
              <a:rPr lang="es-ES_tradnl" sz="2400" dirty="0" err="1"/>
              <a:t>superclass</a:t>
            </a:r>
            <a:r>
              <a:rPr lang="es-ES_tradnl" sz="2400" dirty="0"/>
              <a:t>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122279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Relación de Generalización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38</a:t>
            </a:fld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068" y="2395380"/>
            <a:ext cx="6630126" cy="3388731"/>
          </a:xfrm>
          <a:prstGeom prst="rect">
            <a:avLst/>
          </a:prstGeom>
        </p:spPr>
      </p:pic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552383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211612-B671-45D3-801B-7CA31C19F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err="1"/>
              <a:t>Sobrescritura</a:t>
            </a:r>
            <a:endParaRPr lang="es-AR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A18664-A592-4CEB-B83F-EA654EB0C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La </a:t>
            </a:r>
            <a:r>
              <a:rPr lang="es-AR" dirty="0" err="1"/>
              <a:t>sobrescritura</a:t>
            </a:r>
            <a:r>
              <a:rPr lang="es-AR" dirty="0"/>
              <a:t> de un método es una forma de especializar o cambiar la funcionalidad de un método de una clase padre</a:t>
            </a:r>
          </a:p>
          <a:p>
            <a:r>
              <a:rPr lang="es-AR" dirty="0"/>
              <a:t>El método tiene que ser igual al del padre, aunque se puede aumentar la visibilidad (cambiar de </a:t>
            </a:r>
            <a:r>
              <a:rPr lang="es-AR" dirty="0" err="1"/>
              <a:t>protected</a:t>
            </a:r>
            <a:r>
              <a:rPr lang="es-AR" dirty="0"/>
              <a:t> a </a:t>
            </a:r>
            <a:r>
              <a:rPr lang="es-AR" dirty="0" err="1"/>
              <a:t>public</a:t>
            </a:r>
            <a:r>
              <a:rPr lang="es-AR" dirty="0"/>
              <a:t>, por ejemplo)</a:t>
            </a:r>
          </a:p>
          <a:p>
            <a:r>
              <a:rPr lang="es-AR" dirty="0"/>
              <a:t>No se puede reducir la visibilidad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B1112ED-E000-4E0D-8374-B9B7FD8ED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>
                <a:solidFill>
                  <a:schemeClr val="bg1"/>
                </a:solidFill>
              </a:rPr>
              <a:t>Módulo 2: Programación Orientada a Objetos</a:t>
            </a:r>
            <a:endParaRPr lang="es-ES_tradnl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F838839-FA5A-468C-BE73-6B8FC6FCA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3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137698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Relación de Realización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39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Indica una relación donde una de las partes especifica un “contrato” y la otra parte garantiza llevarlo a cabo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Es una mescla entre dependencia y generalización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Usamos generalizaciones para modelar conexiones del tipo: “Implementa”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Se usan principalmente para especificar la relación entre una interface y la clase que provee una operación para ella</a:t>
            </a:r>
            <a:endParaRPr lang="es-ES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776" y="4717312"/>
            <a:ext cx="4826000" cy="1663700"/>
          </a:xfrm>
          <a:prstGeom prst="rect">
            <a:avLst/>
          </a:prstGeom>
        </p:spPr>
      </p:pic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3026955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Implementando desde el Diagrama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40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Implemente las clases y los métodos Java que se describen en el siguiente diagrama de clases </a:t>
            </a:r>
            <a:r>
              <a:rPr lang="es-ES_tradnl" sz="2000" dirty="0"/>
              <a:t>(no es necesario implementar los cuerpos de los </a:t>
            </a:r>
            <a:r>
              <a:rPr lang="es-ES" sz="2000" dirty="0"/>
              <a:t>métodos)</a:t>
            </a:r>
            <a:r>
              <a:rPr lang="es-ES_tradnl" sz="2000" dirty="0"/>
              <a:t>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581" y="4316005"/>
            <a:ext cx="2259419" cy="225941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507" y="2987749"/>
            <a:ext cx="6980274" cy="352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9962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Implementando desde el Diagrama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41</a:t>
            </a:fld>
            <a:endParaRPr lang="es-ES_tradnl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829" y="2875226"/>
            <a:ext cx="2036743" cy="110135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2652791" y="2328107"/>
            <a:ext cx="517805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java.util.Date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Juego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nombre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Date </a:t>
            </a:r>
            <a:r>
              <a:rPr lang="es-ES_tradnl" dirty="0">
                <a:solidFill>
                  <a:srgbClr val="009900"/>
                </a:solidFill>
              </a:rPr>
              <a:t>lanzamiento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int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nroPokemons</a:t>
            </a:r>
            <a:r>
              <a:rPr lang="es-ES_tradnl" dirty="0"/>
              <a:t>; </a:t>
            </a:r>
          </a:p>
          <a:p>
            <a:endParaRPr lang="es-ES_tradnl" dirty="0"/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Date </a:t>
            </a:r>
            <a:r>
              <a:rPr lang="es-ES_tradnl" b="1" dirty="0" err="1">
                <a:latin typeface="Monospaced" charset="0"/>
              </a:rPr>
              <a:t>getLanzamiento</a:t>
            </a:r>
            <a:r>
              <a:rPr lang="es-ES_tradnl" dirty="0"/>
              <a:t>()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return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lanzamiento</a:t>
            </a:r>
            <a:r>
              <a:rPr lang="es-ES_tradnl" dirty="0"/>
              <a:t>; </a:t>
            </a:r>
          </a:p>
          <a:p>
            <a:r>
              <a:rPr lang="es-ES_tradnl" dirty="0"/>
              <a:t>  } </a:t>
            </a:r>
          </a:p>
          <a:p>
            <a:endParaRPr lang="es-ES_tradnl" dirty="0"/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setLanzamiento</a:t>
            </a:r>
            <a:r>
              <a:rPr lang="es-ES_tradnl" dirty="0"/>
              <a:t>(Date lanzamiento)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lanzamiento</a:t>
            </a:r>
            <a:r>
              <a:rPr lang="es-ES_tradnl" dirty="0"/>
              <a:t> = lanzamiento;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264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Implementando desde el Diagrama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42</a:t>
            </a:fld>
            <a:endParaRPr lang="es-ES_tradnl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900" y="5042638"/>
            <a:ext cx="2616200" cy="749300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2254103" y="2962874"/>
            <a:ext cx="51780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>
                <a:solidFill>
                  <a:srgbClr val="0000E6"/>
                </a:solidFill>
              </a:rPr>
              <a:t>interface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Criterio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int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compare</a:t>
            </a:r>
            <a:r>
              <a:rPr lang="es-ES_tradnl" dirty="0"/>
              <a:t>(</a:t>
            </a:r>
            <a:r>
              <a:rPr lang="es-ES_tradnl" dirty="0" err="1"/>
              <a:t>Pokemon</a:t>
            </a:r>
            <a:r>
              <a:rPr lang="es-ES_tradnl" dirty="0"/>
              <a:t> p1,Pokemon p2);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1309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Implementando desde el Diagrama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43</a:t>
            </a:fld>
            <a:endParaRPr lang="es-ES_tradnl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75" y="3782719"/>
            <a:ext cx="1892300" cy="1130300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3490106" y="2865474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Pokemon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sobrenombre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especie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lugarDeCaptura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Juego </a:t>
            </a:r>
            <a:r>
              <a:rPr lang="es-ES_tradnl" dirty="0">
                <a:solidFill>
                  <a:srgbClr val="009900"/>
                </a:solidFill>
              </a:rPr>
              <a:t>procedencia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mostrarFicha</a:t>
            </a:r>
            <a:r>
              <a:rPr lang="es-ES_tradnl" dirty="0"/>
              <a:t>(){ </a:t>
            </a:r>
          </a:p>
          <a:p>
            <a:r>
              <a:rPr lang="es-ES_tradnl" dirty="0"/>
              <a:t>  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endParaRPr lang="es-ES_tradnl" dirty="0"/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3652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Implementando desde el Diagrama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44</a:t>
            </a:fld>
            <a:endParaRPr lang="es-ES_tradnl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87" y="3573169"/>
            <a:ext cx="2222500" cy="774700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2914650" y="2547376"/>
            <a:ext cx="62293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java.util.List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Pokedex</a:t>
            </a:r>
            <a:r>
              <a:rPr lang="es-ES_tradnl" dirty="0"/>
              <a:t> {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&lt;</a:t>
            </a:r>
            <a:r>
              <a:rPr lang="es-ES_tradnl" dirty="0" err="1"/>
              <a:t>Pokemon</a:t>
            </a:r>
            <a:r>
              <a:rPr lang="es-ES_tradnl" dirty="0"/>
              <a:t>&gt; </a:t>
            </a:r>
            <a:r>
              <a:rPr lang="es-ES_tradnl" dirty="0" err="1">
                <a:solidFill>
                  <a:srgbClr val="009900"/>
                </a:solidFill>
              </a:rPr>
              <a:t>pokemons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agregarPokemon</a:t>
            </a:r>
            <a:r>
              <a:rPr lang="es-ES_tradnl" dirty="0"/>
              <a:t>(</a:t>
            </a:r>
            <a:r>
              <a:rPr lang="es-ES_tradnl" dirty="0" err="1"/>
              <a:t>Pokemon</a:t>
            </a:r>
            <a:r>
              <a:rPr lang="es-ES_tradnl" dirty="0"/>
              <a:t> p){ </a:t>
            </a:r>
          </a:p>
          <a:p>
            <a:r>
              <a:rPr lang="es-ES_tradnl" dirty="0">
                <a:solidFill>
                  <a:srgbClr val="009900"/>
                </a:solidFill>
              </a:rPr>
              <a:t>    </a:t>
            </a:r>
            <a:r>
              <a:rPr lang="es-ES_tradnl" dirty="0" err="1">
                <a:solidFill>
                  <a:srgbClr val="009900"/>
                </a:solidFill>
              </a:rPr>
              <a:t>pokemons</a:t>
            </a:r>
            <a:r>
              <a:rPr lang="es-ES_tradnl" dirty="0" err="1"/>
              <a:t>.add</a:t>
            </a:r>
            <a:r>
              <a:rPr lang="es-ES_tradnl" dirty="0"/>
              <a:t>(p); </a:t>
            </a:r>
          </a:p>
          <a:p>
            <a:r>
              <a:rPr lang="es-ES_tradnl" dirty="0"/>
              <a:t>  }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&lt;</a:t>
            </a:r>
            <a:r>
              <a:rPr lang="es-ES_tradnl" dirty="0" err="1"/>
              <a:t>Pokemon</a:t>
            </a:r>
            <a:r>
              <a:rPr lang="es-ES_tradnl" dirty="0"/>
              <a:t>&gt; </a:t>
            </a:r>
            <a:r>
              <a:rPr lang="es-ES_tradnl" b="1" dirty="0" err="1">
                <a:latin typeface="Monospaced" charset="0"/>
              </a:rPr>
              <a:t>listarPokemons</a:t>
            </a:r>
            <a:r>
              <a:rPr lang="es-ES_tradnl" dirty="0"/>
              <a:t>(Criterio c){ </a:t>
            </a:r>
          </a:p>
          <a:p>
            <a:r>
              <a:rPr lang="es-ES" dirty="0"/>
              <a:t>  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018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Implementando desde el Diagrama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45</a:t>
            </a:fld>
            <a:endParaRPr lang="es-ES_tradnl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3973" y="2306736"/>
            <a:ext cx="3441700" cy="1663700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142029" y="1838904"/>
            <a:ext cx="1108595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java.util.Date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Jugador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nombre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apellido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usuario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clave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Date </a:t>
            </a:r>
            <a:r>
              <a:rPr lang="es-ES_tradnl" dirty="0" err="1">
                <a:solidFill>
                  <a:srgbClr val="009900"/>
                </a:solidFill>
              </a:rPr>
              <a:t>fechaNacimiento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email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Pokedex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pokedex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agregarPokemon</a:t>
            </a:r>
            <a:r>
              <a:rPr lang="es-ES_tradnl" dirty="0"/>
              <a:t>(</a:t>
            </a:r>
            <a:r>
              <a:rPr lang="es-ES_tradnl" dirty="0" err="1"/>
              <a:t>String</a:t>
            </a:r>
            <a:r>
              <a:rPr lang="es-ES_tradnl" dirty="0"/>
              <a:t> sobrenombre, </a:t>
            </a:r>
            <a:r>
              <a:rPr lang="es-ES_tradnl" dirty="0" err="1"/>
              <a:t>String</a:t>
            </a:r>
            <a:r>
              <a:rPr lang="es-ES_tradnl" dirty="0"/>
              <a:t> especie,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 err="1"/>
              <a:t>lugarDeCaptura</a:t>
            </a:r>
            <a:r>
              <a:rPr lang="es-ES_tradnl" dirty="0"/>
              <a:t>, </a:t>
            </a:r>
          </a:p>
          <a:p>
            <a:r>
              <a:rPr lang="es-ES_tradnl" dirty="0"/>
              <a:t>                                                        Juego procedencia){ </a:t>
            </a:r>
          </a:p>
          <a:p>
            <a:r>
              <a:rPr lang="es-ES_tradnl" dirty="0"/>
              <a:t> 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7408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46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Se usan para modelar el flujo de control de una operación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Muestran los mensajes intercambiados entre un conjunto de objetos para realizar una tarea especifica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Hace énfasis en el orden en que se envían los mensajes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Tiene 2 componentes principales: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Objetos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Mensajes</a:t>
            </a:r>
            <a:endParaRPr lang="es-ES" sz="2400" dirty="0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565" y="4003052"/>
            <a:ext cx="5508412" cy="2550818"/>
          </a:xfrm>
          <a:prstGeom prst="rect">
            <a:avLst/>
          </a:prstGeom>
        </p:spPr>
      </p:pic>
      <p:sp>
        <p:nvSpPr>
          <p:cNvPr id="11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/>
            </a:br>
            <a:r>
              <a:rPr lang="es-ES_tradnl" sz="2800" i="1"/>
              <a:t>Concepto</a:t>
            </a:r>
            <a:endParaRPr lang="es-ES_tradnl" sz="3100" i="1" dirty="0"/>
          </a:p>
        </p:txBody>
      </p:sp>
    </p:spTree>
    <p:extLst>
      <p:ext uri="{BB962C8B-B14F-4D97-AF65-F5344CB8AC3E}">
        <p14:creationId xmlns:p14="http://schemas.microsoft.com/office/powerpoint/2010/main" val="7485046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110" y="3405690"/>
            <a:ext cx="3808811" cy="2404833"/>
          </a:xfrm>
          <a:prstGeom prst="rect">
            <a:avLst/>
          </a:prstGeom>
        </p:spPr>
      </p:pic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47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 lnSpcReduction="10000"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100" dirty="0"/>
              <a:t>Son instancias de las clases contenidas en un diagrama de clases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100" dirty="0"/>
              <a:t>Gráficamente el objeto se dibuja como un rectángulo con su nombre de instancia y clase subrayados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1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1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1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1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1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1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100" dirty="0"/>
              <a:t>La línea de vida indica el tiempo durante el que existe el objeto</a:t>
            </a:r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Objetos</a:t>
            </a:r>
            <a:endParaRPr lang="es-ES_tradnl" sz="3100" i="1" dirty="0"/>
          </a:p>
        </p:txBody>
      </p:sp>
    </p:spTree>
    <p:extLst>
      <p:ext uri="{BB962C8B-B14F-4D97-AF65-F5344CB8AC3E}">
        <p14:creationId xmlns:p14="http://schemas.microsoft.com/office/powerpoint/2010/main" val="12337690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274" y="4465679"/>
            <a:ext cx="4493890" cy="2130724"/>
          </a:xfrm>
          <a:prstGeom prst="rect">
            <a:avLst/>
          </a:prstGeom>
        </p:spPr>
      </p:pic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48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11959" y="2160000"/>
            <a:ext cx="9270263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Los mensajes son la especificación de la comunicación entre objetos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Permiten modelar distintos tipos de acciones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 err="1"/>
              <a:t>Call</a:t>
            </a:r>
            <a:r>
              <a:rPr lang="es-ES" sz="2000" dirty="0"/>
              <a:t>: invocación de una operación de un objeto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 err="1"/>
              <a:t>Return</a:t>
            </a:r>
            <a:r>
              <a:rPr lang="es-ES" sz="2000" dirty="0"/>
              <a:t>: valor de retorno de una operación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 err="1"/>
              <a:t>Create</a:t>
            </a:r>
            <a:r>
              <a:rPr lang="es-ES" sz="2000" dirty="0"/>
              <a:t>: creación de un objeto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 err="1"/>
              <a:t>Destroy</a:t>
            </a:r>
            <a:r>
              <a:rPr lang="es-ES" sz="2000" dirty="0"/>
              <a:t>: destrucción de un objeto</a:t>
            </a:r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Mensajes</a:t>
            </a:r>
            <a:endParaRPr lang="es-ES_tradnl" sz="3100" i="1" dirty="0"/>
          </a:p>
        </p:txBody>
      </p:sp>
    </p:spTree>
    <p:extLst>
      <p:ext uri="{BB962C8B-B14F-4D97-AF65-F5344CB8AC3E}">
        <p14:creationId xmlns:p14="http://schemas.microsoft.com/office/powerpoint/2010/main" val="1489276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9BCEAC-9722-46FC-ABA8-9A04B57B0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/>
              <a:t>Super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1DA332-806C-4C15-B952-820C1C596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Permite acceder a atributos y métodos en “superclases” o clases padre</a:t>
            </a:r>
          </a:p>
          <a:p>
            <a:r>
              <a:rPr lang="es-AR" dirty="0"/>
              <a:t>Es especialmente útil cuando queremos reutilizar funcionalidad que se encuentra en la clase superior</a:t>
            </a:r>
          </a:p>
          <a:p>
            <a:r>
              <a:rPr lang="es-AR" dirty="0"/>
              <a:t>A veces, es obligatorio usarlo en nuestros constructores si la clase superior tiene un constructor que nos obliga a mandar ciertos parámetros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C355A52-BD2F-49A5-AC07-EA8D275ED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s-ES">
                <a:solidFill>
                  <a:schemeClr val="bg1"/>
                </a:solidFill>
              </a:rPr>
              <a:t>Módulo 2: Programación Orientada a Objetos</a:t>
            </a:r>
            <a:endParaRPr lang="es-ES_tradnl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D24700E-4FB3-44A6-B942-264725EA6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pPr/>
              <a:t>4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9732214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Implementando desde el Diagrama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49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000" dirty="0"/>
              <a:t>Hagamos el diagrama de secuencia que inicia cuando un objeto </a:t>
            </a:r>
            <a:r>
              <a:rPr lang="es-ES_tradnl" sz="2000" b="1" dirty="0"/>
              <a:t>p</a:t>
            </a:r>
            <a:r>
              <a:rPr lang="es-ES_tradnl" sz="2000" dirty="0"/>
              <a:t> de la clase </a:t>
            </a:r>
            <a:r>
              <a:rPr lang="es-ES_tradnl" sz="2000" b="1" dirty="0"/>
              <a:t>Puerta</a:t>
            </a:r>
            <a:r>
              <a:rPr lang="es-ES_tradnl" sz="2000" dirty="0"/>
              <a:t> recibe el mensaje </a:t>
            </a:r>
            <a:r>
              <a:rPr lang="es-ES_tradnl" sz="2000" b="1" dirty="0" err="1"/>
              <a:t>validarEntrada</a:t>
            </a:r>
            <a:r>
              <a:rPr lang="es-ES_tradnl" sz="2000" dirty="0"/>
              <a:t> con un </a:t>
            </a:r>
            <a:r>
              <a:rPr lang="es-ES_tradnl" sz="2000" dirty="0" err="1"/>
              <a:t>String</a:t>
            </a:r>
            <a:r>
              <a:rPr lang="es-ES_tradnl" sz="2000" dirty="0"/>
              <a:t> como parámetro.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0" name="Shape 257"/>
          <p:cNvSpPr/>
          <p:nvPr/>
        </p:nvSpPr>
        <p:spPr>
          <a:xfrm>
            <a:off x="3893400" y="4219560"/>
            <a:ext cx="309960" cy="413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1" name="image00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532957" y="3496790"/>
            <a:ext cx="8227289" cy="290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7984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6161535" y="5689915"/>
            <a:ext cx="2057400" cy="365125"/>
          </a:xfrm>
        </p:spPr>
        <p:txBody>
          <a:bodyPr/>
          <a:lstStyle/>
          <a:p>
            <a:fld id="{D802D9E1-0DDA-174F-9155-A972C397A999}" type="slidenum">
              <a:rPr lang="es-ES_tradnl" smtClean="0"/>
              <a:t>50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-43059" y="769098"/>
            <a:ext cx="9399709" cy="666297"/>
          </a:xfrm>
        </p:spPr>
        <p:txBody>
          <a:bodyPr>
            <a:normAutofit/>
          </a:bodyPr>
          <a:lstStyle/>
          <a:p>
            <a:r>
              <a:rPr lang="es-ES_tradnl" sz="2000" dirty="0"/>
              <a:t>Hagamos el diagrama de secuencia que inicia cuando un objeto </a:t>
            </a:r>
            <a:r>
              <a:rPr lang="es-ES_tradnl" sz="2000" b="1" dirty="0"/>
              <a:t>p</a:t>
            </a:r>
            <a:r>
              <a:rPr lang="es-ES_tradnl" sz="2000" dirty="0"/>
              <a:t> de la clase </a:t>
            </a:r>
            <a:r>
              <a:rPr lang="es-ES_tradnl" sz="2000" b="1" dirty="0"/>
              <a:t>Puerta</a:t>
            </a:r>
            <a:r>
              <a:rPr lang="es-ES_tradnl" sz="2000" dirty="0"/>
              <a:t> recibe el mensaje </a:t>
            </a:r>
            <a:r>
              <a:rPr lang="es-ES_tradnl" sz="2000" b="1" dirty="0" err="1"/>
              <a:t>validarEntrada</a:t>
            </a:r>
            <a:r>
              <a:rPr lang="es-ES_tradnl" sz="2000" dirty="0"/>
              <a:t> con un </a:t>
            </a:r>
            <a:r>
              <a:rPr lang="es-ES_tradnl" sz="2000" dirty="0" err="1"/>
              <a:t>String</a:t>
            </a:r>
            <a:r>
              <a:rPr lang="es-ES_tradnl" sz="2000" dirty="0"/>
              <a:t> como parámetro.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0" name="Shape 257"/>
          <p:cNvSpPr/>
          <p:nvPr/>
        </p:nvSpPr>
        <p:spPr>
          <a:xfrm>
            <a:off x="2968367" y="3334051"/>
            <a:ext cx="309960" cy="413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1" name="image00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543150" y="1435395"/>
            <a:ext cx="8227289" cy="2907306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721" y="3660516"/>
            <a:ext cx="1845776" cy="2725307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5366" y="4234927"/>
            <a:ext cx="2944929" cy="508811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0935" y="4717487"/>
            <a:ext cx="2200413" cy="623009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2476" y="5260459"/>
            <a:ext cx="2091763" cy="463369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4853" y="5743610"/>
            <a:ext cx="1992565" cy="591342"/>
          </a:xfrm>
          <a:prstGeom prst="rect">
            <a:avLst/>
          </a:prstGeom>
        </p:spPr>
      </p:pic>
      <p:sp>
        <p:nvSpPr>
          <p:cNvPr id="17" name="CuadroTexto 16"/>
          <p:cNvSpPr txBox="1"/>
          <p:nvPr/>
        </p:nvSpPr>
        <p:spPr>
          <a:xfrm>
            <a:off x="182493" y="5281945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b="1" dirty="0"/>
              <a:t>¿cómo </a:t>
            </a:r>
            <a:r>
              <a:rPr lang="es-ES_tradnl" sz="2400" b="1"/>
              <a:t>modelamos el </a:t>
            </a:r>
            <a:r>
              <a:rPr lang="es-ES_tradnl" sz="2400" b="1" dirty="0" err="1"/>
              <a:t>if</a:t>
            </a:r>
            <a:r>
              <a:rPr lang="es-ES_tradnl" sz="2400" b="1" dirty="0"/>
              <a:t>/</a:t>
            </a:r>
            <a:r>
              <a:rPr lang="es-ES_tradnl" sz="2400" b="1" dirty="0" err="1"/>
              <a:t>else</a:t>
            </a:r>
            <a:r>
              <a:rPr lang="es-ES_tradnl" sz="24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2331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Se usan para representar </a:t>
            </a:r>
            <a:r>
              <a:rPr lang="es-ES" sz="2000" dirty="0" err="1"/>
              <a:t>if</a:t>
            </a:r>
            <a:r>
              <a:rPr lang="es-ES" sz="2000" dirty="0"/>
              <a:t>/</a:t>
            </a:r>
            <a:r>
              <a:rPr lang="es-ES" sz="2000" dirty="0" err="1"/>
              <a:t>else</a:t>
            </a:r>
            <a:r>
              <a:rPr lang="es-ES" sz="2000" dirty="0"/>
              <a:t>, </a:t>
            </a:r>
            <a:r>
              <a:rPr lang="es-ES" sz="2000" dirty="0" err="1"/>
              <a:t>while</a:t>
            </a:r>
            <a:r>
              <a:rPr lang="es-ES" sz="2000" dirty="0"/>
              <a:t>, </a:t>
            </a:r>
            <a:r>
              <a:rPr lang="es-ES" sz="2000" dirty="0" err="1"/>
              <a:t>for</a:t>
            </a:r>
            <a:r>
              <a:rPr lang="es-ES" sz="2000" dirty="0"/>
              <a:t>…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Operadores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 err="1"/>
              <a:t>Alt</a:t>
            </a:r>
            <a:r>
              <a:rPr lang="es-ES" sz="2000" dirty="0"/>
              <a:t>: es para múltiples fragmentos. Solo ejecuta el de la condición verdadera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 err="1"/>
              <a:t>Opt</a:t>
            </a:r>
            <a:r>
              <a:rPr lang="es-ES" sz="2000" dirty="0"/>
              <a:t>: un único fragmento que solo ejecuta cuando la condición es verdadera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 err="1"/>
              <a:t>Loop</a:t>
            </a:r>
            <a:r>
              <a:rPr lang="es-ES" sz="2000" dirty="0"/>
              <a:t>: es un fragmento que se ejecuta múltiples veces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51</a:t>
            </a:fld>
            <a:endParaRPr lang="es-ES_tradnl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 err="1"/>
              <a:t>Frames</a:t>
            </a:r>
            <a:endParaRPr lang="es-ES_tradnl" sz="3100" i="1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948" y="4696129"/>
            <a:ext cx="4838904" cy="187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398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7284" y="823109"/>
            <a:ext cx="8738634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Implementando desde el Diagrama</a:t>
            </a:r>
            <a:br>
              <a:rPr lang="es-ES_tradnl" b="1" dirty="0"/>
            </a:br>
            <a:r>
              <a:rPr lang="es-ES_tradnl" sz="3200" i="1" dirty="0"/>
              <a:t> Solución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52</a:t>
            </a:fld>
            <a:endParaRPr lang="es-ES_tradnl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0" name="Shape 257"/>
          <p:cNvSpPr/>
          <p:nvPr/>
        </p:nvSpPr>
        <p:spPr>
          <a:xfrm>
            <a:off x="3893400" y="4219560"/>
            <a:ext cx="309960" cy="413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1" name="image00.png"/>
          <p:cNvPicPr/>
          <p:nvPr/>
        </p:nvPicPr>
        <p:blipFill rotWithShape="1">
          <a:blip r:embed="rId3"/>
          <a:srcRect r="54575"/>
          <a:stretch/>
        </p:blipFill>
        <p:spPr>
          <a:xfrm>
            <a:off x="89716" y="2043424"/>
            <a:ext cx="3100051" cy="2411618"/>
          </a:xfrm>
          <a:prstGeom prst="rect">
            <a:avLst/>
          </a:prstGeom>
        </p:spPr>
      </p:pic>
      <p:pic>
        <p:nvPicPr>
          <p:cNvPr id="12" name="image03.png"/>
          <p:cNvPicPr/>
          <p:nvPr/>
        </p:nvPicPr>
        <p:blipFill>
          <a:blip r:embed="rId4"/>
          <a:stretch>
            <a:fillRect/>
          </a:stretch>
        </p:blipFill>
        <p:spPr>
          <a:xfrm>
            <a:off x="3315362" y="2117378"/>
            <a:ext cx="5731968" cy="4204364"/>
          </a:xfrm>
          <a:prstGeom prst="rect">
            <a:avLst/>
          </a:prstGeom>
        </p:spPr>
      </p:pic>
      <p:pic>
        <p:nvPicPr>
          <p:cNvPr id="13" name="image00.png"/>
          <p:cNvPicPr/>
          <p:nvPr/>
        </p:nvPicPr>
        <p:blipFill rotWithShape="1">
          <a:blip r:embed="rId3"/>
          <a:srcRect l="47440" t="12831" b="21458"/>
          <a:stretch/>
        </p:blipFill>
        <p:spPr>
          <a:xfrm>
            <a:off x="0" y="4882994"/>
            <a:ext cx="3586976" cy="158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7627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s-ES_tradnl" dirty="0"/>
              <a:t>Estructuras Repetitivas (Ejercicios de Profundización)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975963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54</a:t>
            </a:fld>
            <a:endParaRPr lang="es-ES_tradnl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UML significa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Unified Module Language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Unified Modeling Language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Universal Module Language</a:t>
            </a:r>
            <a:endParaRPr lang="es-ES_tradnl" sz="2400" dirty="0"/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Universal Module Leveling</a:t>
            </a:r>
            <a:r>
              <a:rPr lang="es-ES_tradnl" sz="2400" dirty="0"/>
              <a:t> </a:t>
            </a:r>
            <a:endParaRPr lang="es-ES" sz="2400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93" y="4199632"/>
            <a:ext cx="3561907" cy="237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37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55</a:t>
            </a:fld>
            <a:endParaRPr lang="es-ES_tradnl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 lnSpcReduction="10000"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¿Cuál de las siguientes afirmaciones es falsa acerca de UML? 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UML es un lenguaje estándar que permite la visualización, especificación, construcción y documentación de los elementos componentes de un sistema de software</a:t>
            </a:r>
            <a:endParaRPr lang="es-ES_tradnl" sz="2400" dirty="0"/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UML es un método o proceso de desarrollo de software que combina lo mejor de las técnicas de modelado de: datos, negocios, objetos y componentes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UML es un lenguaje de modelado independiente del proceso de desarrollo a utilizar</a:t>
            </a:r>
            <a:r>
              <a:rPr lang="es-ES_tradnl" sz="2400" dirty="0"/>
              <a:t>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5061344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56</a:t>
            </a:fld>
            <a:endParaRPr lang="es-ES_tradnl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Un modelo ...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Ayuda a visualizar un sistema tal cual es o como deseamos que sea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Permite la descripción de la estructura o comportamiento de un sistema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Provee un patrón que facilita y guía la construcción de un sistema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Documenta las decisiones que han tomado los desarrolladores acerca del sistema</a:t>
            </a:r>
            <a:endParaRPr lang="es-ES_tradnl" sz="2400" dirty="0"/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Todas las anteriores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4183703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57</a:t>
            </a:fld>
            <a:endParaRPr lang="es-ES_tradnl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61" y="3306497"/>
            <a:ext cx="3561907" cy="2375792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¿Cuales de los siguientes diagramas tiene una perspectiva estructural?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 err="1"/>
              <a:t>Diagrama</a:t>
            </a:r>
            <a:r>
              <a:rPr lang="en-US" sz="2400" dirty="0"/>
              <a:t> de </a:t>
            </a:r>
            <a:r>
              <a:rPr lang="en-US" sz="2400" dirty="0" err="1"/>
              <a:t>Casos</a:t>
            </a:r>
            <a:r>
              <a:rPr lang="en-US" sz="2400" dirty="0"/>
              <a:t> de </a:t>
            </a:r>
            <a:r>
              <a:rPr lang="en-US" sz="2400" dirty="0" err="1"/>
              <a:t>Uso</a:t>
            </a:r>
            <a:r>
              <a:rPr lang="en-US" sz="2400" dirty="0"/>
              <a:t> 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Secuencia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Colaboración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Clases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Transición de Estados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Ninguno de los anteriores 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6886928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58</a:t>
            </a:fld>
            <a:endParaRPr lang="es-ES_tradnl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61" y="3306497"/>
            <a:ext cx="3561907" cy="2375792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28650" y="900000"/>
            <a:ext cx="7886700" cy="1220315"/>
          </a:xfrm>
        </p:spPr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¿Cuales de los siguientes diagramas tiene una perspectiva comportamental?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 err="1"/>
              <a:t>Diagrama</a:t>
            </a:r>
            <a:r>
              <a:rPr lang="en-US" sz="2400" dirty="0"/>
              <a:t> de </a:t>
            </a:r>
            <a:r>
              <a:rPr lang="en-US" sz="2400" dirty="0" err="1"/>
              <a:t>Casos</a:t>
            </a:r>
            <a:r>
              <a:rPr lang="en-US" sz="2400" dirty="0"/>
              <a:t> de </a:t>
            </a:r>
            <a:r>
              <a:rPr lang="en-US" sz="2400" dirty="0" err="1"/>
              <a:t>Uso</a:t>
            </a:r>
            <a:r>
              <a:rPr lang="en-US" sz="2400" dirty="0"/>
              <a:t> 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Secuencia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Colaboración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Clases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Transición de Estados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Ninguno de los anteriores 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071171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" y="442912"/>
            <a:ext cx="9144001" cy="807204"/>
          </a:xfrm>
        </p:spPr>
        <p:txBody>
          <a:bodyPr>
            <a:normAutofit fontScale="90000"/>
          </a:bodyPr>
          <a:lstStyle/>
          <a:p>
            <a:r>
              <a:rPr lang="es-ES_tradnl" dirty="0"/>
              <a:t>Programación Orientada a Objetos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/>
              <a:t>Modelamiento con  UML (Concepto)</a:t>
            </a:r>
          </a:p>
        </p:txBody>
      </p:sp>
    </p:spTree>
    <p:extLst>
      <p:ext uri="{BB962C8B-B14F-4D97-AF65-F5344CB8AC3E}">
        <p14:creationId xmlns:p14="http://schemas.microsoft.com/office/powerpoint/2010/main" val="17221738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59</a:t>
            </a:fld>
            <a:endParaRPr lang="es-ES_tradnl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Implemente las clases y los métodos Java que se describen en el siguiente diagrama de clases </a:t>
            </a:r>
            <a:r>
              <a:rPr lang="es-ES_tradnl" sz="2000" dirty="0"/>
              <a:t>(no es necesario implementar los cuerpos de los </a:t>
            </a:r>
            <a:r>
              <a:rPr lang="es-ES" sz="2000" dirty="0"/>
              <a:t>métodos)</a:t>
            </a:r>
            <a:r>
              <a:rPr lang="es-ES_tradnl" sz="2000" dirty="0"/>
              <a:t>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</a:t>
            </a:r>
            <a:r>
              <a:rPr lang="es-ES_tradnl" sz="2800" i="1" dirty="0" err="1"/>
              <a:t>GoT</a:t>
            </a:r>
            <a:endParaRPr lang="es-ES_tradnl" sz="31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916" y="2820417"/>
            <a:ext cx="6984968" cy="369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1175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60</a:t>
            </a:fld>
            <a:endParaRPr lang="es-ES_tradnl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Escuela de Magia</a:t>
            </a:r>
            <a:endParaRPr lang="es-ES_tradnl" sz="31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6" y="3070572"/>
            <a:ext cx="9144000" cy="3526118"/>
          </a:xfrm>
          <a:prstGeom prst="rect">
            <a:avLst/>
          </a:prstGeom>
        </p:spPr>
      </p:pic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Implemente las clases y los métodos Java que se describen en el siguiente diagrama de clases </a:t>
            </a:r>
            <a:r>
              <a:rPr lang="es-ES_tradnl" sz="2000" dirty="0"/>
              <a:t>(no es necesario implementar los cuerpos de los </a:t>
            </a:r>
            <a:r>
              <a:rPr lang="es-ES" sz="2000" dirty="0"/>
              <a:t>métodos)</a:t>
            </a:r>
            <a:r>
              <a:rPr lang="es-ES_tradnl" sz="2000" dirty="0"/>
              <a:t>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0762773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61</a:t>
            </a:fld>
            <a:endParaRPr lang="es-ES_tradnl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Sistema de Pagos</a:t>
            </a:r>
            <a:endParaRPr lang="es-ES_tradnl" sz="31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138223" y="2160000"/>
            <a:ext cx="9005777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Dado el siguiente diagrama de secuencia, implemente las clases y los métodos Java que se describen (hasta el grado de detalle que sea posible) </a:t>
            </a:r>
            <a:endParaRPr lang="es-ES_tradnl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pic>
        <p:nvPicPr>
          <p:cNvPr id="9" name="image07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572975" y="2831055"/>
            <a:ext cx="4136272" cy="3712326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71323046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62</a:t>
            </a:fld>
            <a:endParaRPr lang="es-ES_tradnl"/>
          </a:p>
        </p:txBody>
      </p:sp>
      <p:sp>
        <p:nvSpPr>
          <p:cNvPr id="7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Series</a:t>
            </a:r>
            <a:endParaRPr lang="es-ES_tradnl" sz="3100" i="1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138223" y="2160000"/>
            <a:ext cx="9005777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Dado el siguiente diagrama de secuencia, implemente las clases y los métodos Java que se describen (hasta el grado de detalle que sea posible) </a:t>
            </a:r>
            <a:endParaRPr lang="es-ES_tradnl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pic>
        <p:nvPicPr>
          <p:cNvPr id="10" name="Imagen 9" descr="Secuencia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949" y="2780098"/>
            <a:ext cx="6562502" cy="3827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47786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s-ES_tradnl" dirty="0"/>
              <a:t>Estructuras Repetitivas (Repaso de Conceptos)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0112965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Modelado</a:t>
            </a:r>
            <a:br>
              <a:rPr lang="es-ES_tradnl" dirty="0"/>
            </a:br>
            <a:r>
              <a:rPr lang="es-ES_tradnl" sz="2800" i="1" dirty="0"/>
              <a:t>Repaso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64</a:t>
            </a:fld>
            <a:endParaRPr lang="es-ES_tradnl"/>
          </a:p>
        </p:txBody>
      </p:sp>
      <p:sp>
        <p:nvSpPr>
          <p:cNvPr id="1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sz="2400" dirty="0"/>
              <a:t>Un </a:t>
            </a:r>
            <a:r>
              <a:rPr lang="es-ES_tradnl" sz="2400" b="1" dirty="0"/>
              <a:t>modelo</a:t>
            </a:r>
            <a:r>
              <a:rPr lang="es-ES_tradnl" sz="2400" dirty="0"/>
              <a:t> es una simplificación de la realidad</a:t>
            </a:r>
          </a:p>
          <a:p>
            <a:r>
              <a:rPr lang="es-ES_tradnl" sz="2400" dirty="0"/>
              <a:t>Es un lenguaje de modelado usado en POO para: visualizar, especificar, construir y documentar</a:t>
            </a: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450138" y="3837684"/>
            <a:ext cx="3393863" cy="4421188"/>
          </a:xfrm>
          <a:prstGeom prst="rect">
            <a:avLst/>
          </a:prstGeom>
          <a:ln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0"/>
              </a:spcBef>
              <a:buNone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200" dirty="0" err="1"/>
              <a:t>Diagramas</a:t>
            </a:r>
            <a:r>
              <a:rPr lang="en-US" altLang="es-ES_tradnl" sz="2200" dirty="0"/>
              <a:t> </a:t>
            </a:r>
            <a:r>
              <a:rPr lang="en-US" altLang="es-ES_tradnl" sz="2200" dirty="0" err="1"/>
              <a:t>Estructurales</a:t>
            </a:r>
            <a:endParaRPr lang="en-US" altLang="es-ES_tradnl" sz="2200" dirty="0"/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clases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objetos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componentes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deployment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4733050" y="3847647"/>
            <a:ext cx="3960812" cy="442118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0"/>
              </a:spcBef>
              <a:buNone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200" dirty="0" err="1"/>
              <a:t>Diagrama</a:t>
            </a:r>
            <a:r>
              <a:rPr lang="en-US" altLang="es-ES_tradnl" sz="2200" dirty="0"/>
              <a:t> </a:t>
            </a:r>
            <a:r>
              <a:rPr lang="en-US" altLang="es-ES_tradnl" sz="2200" dirty="0" err="1"/>
              <a:t>Comportamentales</a:t>
            </a:r>
            <a:endParaRPr lang="en-US" altLang="es-ES_tradnl" sz="2200" dirty="0"/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casos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uso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secuencia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colaboraci</a:t>
            </a:r>
            <a:r>
              <a:rPr lang="es-ES" altLang="es-ES_tradnl" sz="2000" dirty="0" err="1"/>
              <a:t>ó</a:t>
            </a:r>
            <a:r>
              <a:rPr lang="en-US" altLang="es-ES_tradnl" sz="2000" dirty="0"/>
              <a:t>n</a:t>
            </a:r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transicion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estados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Clr>
                <a:srgbClr val="FFFFCC"/>
              </a:buClr>
              <a:buSzPct val="75000"/>
              <a:buFont typeface="Wingdings" charset="2"/>
              <a:buChar char=""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r>
              <a:rPr lang="en-US" altLang="es-ES_tradnl" sz="2000" dirty="0" err="1"/>
              <a:t>Diagrama</a:t>
            </a:r>
            <a:r>
              <a:rPr lang="en-US" altLang="es-ES_tradnl" sz="2000" dirty="0"/>
              <a:t> de </a:t>
            </a:r>
            <a:r>
              <a:rPr lang="en-US" altLang="es-ES_tradnl" sz="2000" dirty="0" err="1"/>
              <a:t>actividades</a:t>
            </a:r>
            <a:endParaRPr lang="en-US" altLang="es-ES_tradnl" sz="2000" dirty="0"/>
          </a:p>
          <a:p>
            <a:pPr marL="341313" indent="-341313">
              <a:lnSpc>
                <a:spcPct val="115000"/>
              </a:lnSpc>
              <a:spcBef>
                <a:spcPts val="0"/>
              </a:spcBef>
              <a:buFontTx/>
              <a:buNone/>
              <a:tabLst>
                <a:tab pos="1077913" algn="l"/>
                <a:tab pos="2157413" algn="l"/>
                <a:tab pos="3236913" algn="l"/>
                <a:tab pos="4316413" algn="l"/>
                <a:tab pos="5395913" algn="l"/>
                <a:tab pos="6475413" algn="l"/>
                <a:tab pos="7554913" algn="l"/>
                <a:tab pos="8634413" algn="l"/>
                <a:tab pos="9715500" algn="l"/>
                <a:tab pos="10793413" algn="l"/>
              </a:tabLst>
            </a:pPr>
            <a:endParaRPr lang="en-US" alt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28152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UML</a:t>
            </a:r>
            <a:br>
              <a:rPr lang="es-ES_tradnl" dirty="0"/>
            </a:br>
            <a:r>
              <a:rPr lang="es-ES_tradnl" sz="2800" i="1" dirty="0"/>
              <a:t>Diagrama de Clases - Repaso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65</a:t>
            </a:fld>
            <a:endParaRPr lang="es-ES_tradnl"/>
          </a:p>
        </p:txBody>
      </p:sp>
      <p:sp>
        <p:nvSpPr>
          <p:cNvPr id="1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Se utilizan para: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Explorar conceptos del dominio 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Analizar requerimientos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Mostrar el diseño detallado de software orientado a objetos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Generalmente contiene: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Clases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Interfaces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Relaciones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90" y="4221126"/>
            <a:ext cx="3213009" cy="235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349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UML</a:t>
            </a:r>
            <a:br>
              <a:rPr lang="es-ES_tradnl" dirty="0"/>
            </a:br>
            <a:r>
              <a:rPr lang="es-ES_tradnl" sz="2800" i="1" dirty="0"/>
              <a:t>Diagrama de Clases - Repaso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66</a:t>
            </a:fld>
            <a:endParaRPr lang="es-ES_tradnl"/>
          </a:p>
        </p:txBody>
      </p:sp>
      <p:sp>
        <p:nvSpPr>
          <p:cNvPr id="1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Permiten representar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Nombre, atributos y operaciones de la clase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Accesibilidad de atributos y operaciones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Relaciones entre clases: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Asociación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Agregación 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Composición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Dependencia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Generalización</a:t>
            </a:r>
          </a:p>
          <a:p>
            <a:pPr marL="1200150" lvl="5" indent="-285750">
              <a:spcBef>
                <a:spcPts val="1000"/>
              </a:spcBef>
              <a:buFont typeface="Arial" charset="0"/>
              <a:buChar char="•"/>
            </a:pPr>
            <a:r>
              <a:rPr lang="es-ES_tradnl" sz="2400" dirty="0"/>
              <a:t>Realización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_tradnl" sz="2400" dirty="0"/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80556293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 Diagrama de Secuencia- Repaso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67</a:t>
            </a:fld>
            <a:endParaRPr lang="es-ES_tradnl"/>
          </a:p>
        </p:txBody>
      </p:sp>
      <p:sp>
        <p:nvSpPr>
          <p:cNvPr id="1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Se usan para modelar el flujo de control de una operación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Muestran los mensajes intercambiados entre un conjunto de objetos para realizar una tarea especifica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Hace énfasis en el orden en que se envían los mensajes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Tiene 2 componentes principales: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Objetos</a:t>
            </a:r>
          </a:p>
          <a:p>
            <a:pPr marL="742950" lvl="4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Mensajes</a:t>
            </a:r>
            <a:endParaRPr lang="es-ES" sz="24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565" y="4003052"/>
            <a:ext cx="5508412" cy="255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80701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Técnicas de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s-ES_tradnl" dirty="0"/>
              <a:t>Estructuras Repetitivas (Resolución de Ejercicios)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10256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Abstracción-Modelado</a:t>
            </a:r>
            <a:br>
              <a:rPr lang="es-AR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</a:br>
            <a:endParaRPr lang="es-ES_tradnl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</a:t>
            </a:fld>
            <a:endParaRPr lang="es-ES_tradnl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/>
              <a:t>Un </a:t>
            </a:r>
            <a:r>
              <a:rPr lang="es-ES_tradnl" b="1" dirty="0"/>
              <a:t>modelo</a:t>
            </a:r>
            <a:r>
              <a:rPr lang="es-ES_tradnl" dirty="0"/>
              <a:t> es una simplificación de la realidad</a:t>
            </a:r>
          </a:p>
          <a:p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841" y="3414994"/>
            <a:ext cx="6084317" cy="3096344"/>
          </a:xfrm>
          <a:prstGeom prst="rect">
            <a:avLst/>
          </a:prstGeom>
        </p:spPr>
      </p:pic>
      <p:sp>
        <p:nvSpPr>
          <p:cNvPr id="3" name="Flecha derecha 2"/>
          <p:cNvSpPr/>
          <p:nvPr/>
        </p:nvSpPr>
        <p:spPr>
          <a:xfrm>
            <a:off x="2573077" y="2917207"/>
            <a:ext cx="3147237" cy="5103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Mayor </a:t>
            </a:r>
            <a:r>
              <a:rPr lang="en-US" dirty="0" err="1"/>
              <a:t>grado</a:t>
            </a:r>
            <a:r>
              <a:rPr lang="en-US" dirty="0"/>
              <a:t> de </a:t>
            </a:r>
            <a:r>
              <a:rPr lang="en-US" dirty="0" err="1"/>
              <a:t>detalle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3542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69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UML significa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Unified Module Language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Unified Modeling Language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Universal Module Language</a:t>
            </a:r>
            <a:endParaRPr lang="es-ES_tradnl" sz="2400" dirty="0"/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Universal Module Leveling</a:t>
            </a:r>
            <a:r>
              <a:rPr lang="es-ES_tradnl" sz="2400" dirty="0"/>
              <a:t> </a:t>
            </a:r>
            <a:endParaRPr lang="es-ES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93" y="4199632"/>
            <a:ext cx="3561907" cy="237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4843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70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UML significa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Unified Module Language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Unified Modeling Language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Universal Module Language</a:t>
            </a:r>
            <a:endParaRPr lang="es-ES_tradnl" sz="2400" dirty="0"/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/>
              <a:t>Universal Module Leveling</a:t>
            </a:r>
            <a:r>
              <a:rPr lang="es-ES_tradnl" sz="2400" dirty="0"/>
              <a:t> </a:t>
            </a:r>
            <a:endParaRPr lang="es-ES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93" y="4199632"/>
            <a:ext cx="3561907" cy="2375792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1020725" y="3019648"/>
            <a:ext cx="4444409" cy="457200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9550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71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 lnSpcReduction="10000"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¿Cuál de las siguientes afirmaciones es falsa acerca de UML? 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UML es un lenguaje estándar que permite la visualización, especificación, construcción y documentación de los elementos componentes de un sistema de software</a:t>
            </a:r>
            <a:endParaRPr lang="es-ES_tradnl" sz="2400" dirty="0"/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UML es un método o proceso de desarrollo de software que combina lo mejor de las técnicas de modelado de: datos, negocios, objetos y componentes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UML es un lenguaje de modelado independiente del proceso de desarrollo a utilizar</a:t>
            </a:r>
            <a:r>
              <a:rPr lang="es-ES_tradnl" sz="2400" dirty="0"/>
              <a:t>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63098456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72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 lnSpcReduction="10000"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¿Cuál de las siguientes afirmaciones es falsa acerca de UML? 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UML es un lenguaje estándar que permite la visualización, especificación, construcción y documentación de los elementos componentes de un sistema de software</a:t>
            </a:r>
            <a:endParaRPr lang="es-ES_tradnl" sz="2400" dirty="0"/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UML es un método o proceso de desarrollo de software que combina lo mejor de las técnicas de modelado de: datos, negocios, objetos y componentes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UML es un lenguaje de modelado independiente del proceso de desarrollo a utilizar</a:t>
            </a:r>
            <a:r>
              <a:rPr lang="es-ES_tradnl" sz="2400" dirty="0"/>
              <a:t> </a:t>
            </a:r>
            <a:endParaRPr lang="es-ES" sz="2400" dirty="0"/>
          </a:p>
        </p:txBody>
      </p:sp>
      <p:sp>
        <p:nvSpPr>
          <p:cNvPr id="6" name="Rectángulo 5"/>
          <p:cNvSpPr/>
          <p:nvPr/>
        </p:nvSpPr>
        <p:spPr>
          <a:xfrm>
            <a:off x="999459" y="4107068"/>
            <a:ext cx="7410894" cy="1304903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38056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73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Un modelo ...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Ayuda a visualizar un sistema tal cual es o como deseamos que sea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Permite la descripción de la estructura o comportamiento de un sistema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Provee un patrón que facilita y guía la construcción de un sistema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Documenta las decisiones que han tomado los desarrolladores acerca del sistema</a:t>
            </a:r>
            <a:endParaRPr lang="es-ES_tradnl" sz="2400" dirty="0"/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Todas las anteriores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1448117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74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Un modelo ...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Ayuda a visualizar un sistema tal cual es o como deseamos que sea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Permite la descripción de la estructura o comportamiento de un sistema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Provee un patrón que facilita y guía la construcción de un sistema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Documenta las decisiones que han tomado los desarrolladores acerca del sistema</a:t>
            </a:r>
            <a:endParaRPr lang="es-ES_tradnl" sz="2400" dirty="0"/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AR" sz="2400" dirty="0"/>
              <a:t>Todas las anteriores</a:t>
            </a:r>
            <a:endParaRPr lang="es-ES" sz="2400" dirty="0"/>
          </a:p>
        </p:txBody>
      </p:sp>
      <p:sp>
        <p:nvSpPr>
          <p:cNvPr id="6" name="Rectángulo 5"/>
          <p:cNvSpPr/>
          <p:nvPr/>
        </p:nvSpPr>
        <p:spPr>
          <a:xfrm>
            <a:off x="1010092" y="5730950"/>
            <a:ext cx="3508745" cy="457200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0318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61" y="3306497"/>
            <a:ext cx="3561907" cy="237579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75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¿Cuales de los siguientes diagramas tiene una perspectiva estructural?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 err="1"/>
              <a:t>Diagrama</a:t>
            </a:r>
            <a:r>
              <a:rPr lang="en-US" sz="2400" dirty="0"/>
              <a:t> de </a:t>
            </a:r>
            <a:r>
              <a:rPr lang="en-US" sz="2400" dirty="0" err="1"/>
              <a:t>Casos</a:t>
            </a:r>
            <a:r>
              <a:rPr lang="en-US" sz="2400" dirty="0"/>
              <a:t> de </a:t>
            </a:r>
            <a:r>
              <a:rPr lang="en-US" sz="2400" dirty="0" err="1"/>
              <a:t>Uso</a:t>
            </a:r>
            <a:r>
              <a:rPr lang="en-US" sz="2400" dirty="0"/>
              <a:t> 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Secuencia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Colaboración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Clases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Transición de Estados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Ninguno de los anteriores 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89700953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61" y="3306497"/>
            <a:ext cx="3561907" cy="237579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76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¿Cuales de los siguientes diagramas tiene una perspectiva estructural?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 err="1"/>
              <a:t>Diagrama</a:t>
            </a:r>
            <a:r>
              <a:rPr lang="en-US" sz="2400" dirty="0"/>
              <a:t> de </a:t>
            </a:r>
            <a:r>
              <a:rPr lang="en-US" sz="2400" dirty="0" err="1"/>
              <a:t>Casos</a:t>
            </a:r>
            <a:r>
              <a:rPr lang="en-US" sz="2400" dirty="0"/>
              <a:t> de </a:t>
            </a:r>
            <a:r>
              <a:rPr lang="en-US" sz="2400" dirty="0" err="1"/>
              <a:t>Uso</a:t>
            </a:r>
            <a:r>
              <a:rPr lang="en-US" sz="2400" dirty="0"/>
              <a:t> 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Secuencia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Colaboración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Clases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Transición de Estados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Ninguno de los anteriores  </a:t>
            </a:r>
            <a:endParaRPr lang="es-ES" sz="2400" dirty="0"/>
          </a:p>
        </p:txBody>
      </p:sp>
      <p:sp>
        <p:nvSpPr>
          <p:cNvPr id="7" name="Rectángulo 6"/>
          <p:cNvSpPr/>
          <p:nvPr/>
        </p:nvSpPr>
        <p:spPr>
          <a:xfrm>
            <a:off x="1063255" y="4276377"/>
            <a:ext cx="3508745" cy="457200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276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61" y="3306497"/>
            <a:ext cx="3561907" cy="237579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77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¿Cuales de los siguientes diagramas tiene una perspectiva comportamental?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 err="1"/>
              <a:t>Diagrama</a:t>
            </a:r>
            <a:r>
              <a:rPr lang="en-US" sz="2400" dirty="0"/>
              <a:t> de </a:t>
            </a:r>
            <a:r>
              <a:rPr lang="en-US" sz="2400" dirty="0" err="1"/>
              <a:t>Casos</a:t>
            </a:r>
            <a:r>
              <a:rPr lang="en-US" sz="2400" dirty="0"/>
              <a:t> de </a:t>
            </a:r>
            <a:r>
              <a:rPr lang="en-US" sz="2400" dirty="0" err="1"/>
              <a:t>Uso</a:t>
            </a:r>
            <a:r>
              <a:rPr lang="en-US" sz="2400" dirty="0"/>
              <a:t> 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Secuencia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Colaboración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Clases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Transición de Estados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Ninguno de los anteriores 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22330945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61" y="3306497"/>
            <a:ext cx="3561907" cy="237579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Conceptos de UML</a:t>
            </a:r>
            <a:endParaRPr lang="es-ES_tradnl" sz="28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78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400" dirty="0"/>
              <a:t>¿Cuales de los siguientes diagramas tiene una perspectiva comportamental?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n-US" sz="2400" dirty="0" err="1"/>
              <a:t>Diagrama</a:t>
            </a:r>
            <a:r>
              <a:rPr lang="en-US" sz="2400" dirty="0"/>
              <a:t> de </a:t>
            </a:r>
            <a:r>
              <a:rPr lang="en-US" sz="2400" dirty="0" err="1"/>
              <a:t>Casos</a:t>
            </a:r>
            <a:r>
              <a:rPr lang="en-US" sz="2400" dirty="0"/>
              <a:t> de </a:t>
            </a:r>
            <a:r>
              <a:rPr lang="en-US" sz="2400" dirty="0" err="1"/>
              <a:t>Uso</a:t>
            </a:r>
            <a:r>
              <a:rPr lang="en-US" sz="2400" dirty="0"/>
              <a:t> </a:t>
            </a:r>
            <a:r>
              <a:rPr lang="es-ES_tradnl" sz="2400" dirty="0"/>
              <a:t>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Secuencia 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Colaboración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Clases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Diagrama de Transición de Estados</a:t>
            </a:r>
          </a:p>
          <a:p>
            <a:pPr marL="914400" lvl="4" indent="-457200">
              <a:spcBef>
                <a:spcPts val="1000"/>
              </a:spcBef>
              <a:buFont typeface="+mj-lt"/>
              <a:buAutoNum type="alphaUcPeriod"/>
            </a:pPr>
            <a:r>
              <a:rPr lang="es-ES_tradnl" sz="2400" dirty="0"/>
              <a:t>Ninguno de los anteriores  </a:t>
            </a:r>
            <a:endParaRPr lang="es-ES" sz="2400" dirty="0"/>
          </a:p>
        </p:txBody>
      </p:sp>
      <p:sp>
        <p:nvSpPr>
          <p:cNvPr id="7" name="Rectángulo 6"/>
          <p:cNvSpPr/>
          <p:nvPr/>
        </p:nvSpPr>
        <p:spPr>
          <a:xfrm>
            <a:off x="1063255" y="2926041"/>
            <a:ext cx="4380615" cy="136951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ángulo 7"/>
          <p:cNvSpPr/>
          <p:nvPr/>
        </p:nvSpPr>
        <p:spPr>
          <a:xfrm>
            <a:off x="1063255" y="4718690"/>
            <a:ext cx="5486401" cy="457200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90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b="1" dirty="0"/>
              <a:t>¿Por Qué Modelamos?</a:t>
            </a:r>
            <a:endParaRPr lang="es-ES_tradnl" sz="2800" i="1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-1" y="6575425"/>
            <a:ext cx="4210493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</a:t>
            </a:fld>
            <a:endParaRPr lang="es-ES_tradnl"/>
          </a:p>
        </p:txBody>
      </p:sp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r>
              <a:rPr lang="es-ES_tradnl" dirty="0"/>
              <a:t>Para visualizar un sistema como es, o como queremos que sea</a:t>
            </a:r>
          </a:p>
          <a:p>
            <a:r>
              <a:rPr lang="es-ES_tradnl" dirty="0"/>
              <a:t>Para especificar la estructura o  el comportamiento de un sistema</a:t>
            </a:r>
          </a:p>
          <a:p>
            <a:r>
              <a:rPr lang="es-ES_tradnl" dirty="0"/>
              <a:t>Nos brindan una plantilla que nos guía en la construcción del sistema </a:t>
            </a:r>
          </a:p>
          <a:p>
            <a:r>
              <a:rPr lang="es-ES_tradnl" dirty="0"/>
              <a:t>Documentan las decisiones que hemos tomado</a:t>
            </a:r>
          </a:p>
        </p:txBody>
      </p:sp>
    </p:spTree>
    <p:extLst>
      <p:ext uri="{BB962C8B-B14F-4D97-AF65-F5344CB8AC3E}">
        <p14:creationId xmlns:p14="http://schemas.microsoft.com/office/powerpoint/2010/main" val="115318819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79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</a:t>
            </a:r>
            <a:r>
              <a:rPr lang="es-ES_tradnl" sz="2800" i="1" dirty="0" err="1"/>
              <a:t>GoT</a:t>
            </a:r>
            <a:endParaRPr lang="es-ES_tradnl" sz="3100" i="1" dirty="0"/>
          </a:p>
        </p:txBody>
      </p:sp>
      <p:sp>
        <p:nvSpPr>
          <p:cNvPr id="13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Implemente las clases y los métodos Java que se describen en el siguiente diagrama de clases </a:t>
            </a:r>
            <a:r>
              <a:rPr lang="es-ES_tradnl" sz="2000" dirty="0"/>
              <a:t>(no es necesario implementar los cuerpos de los </a:t>
            </a:r>
            <a:r>
              <a:rPr lang="es-ES" sz="2000" dirty="0"/>
              <a:t>métodos)</a:t>
            </a:r>
            <a:r>
              <a:rPr lang="es-ES_tradnl" sz="2000" dirty="0"/>
              <a:t>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916" y="2820417"/>
            <a:ext cx="6984968" cy="369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795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80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</a:t>
            </a:r>
            <a:r>
              <a:rPr lang="es-ES_tradnl" sz="2800" i="1" dirty="0" err="1"/>
              <a:t>GoT</a:t>
            </a:r>
            <a:endParaRPr lang="es-ES_tradnl" sz="3100" i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76" y="1662557"/>
            <a:ext cx="2476500" cy="226060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295554" y="227271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Multimedia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mostrar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8" name="Rectángulo 7"/>
          <p:cNvSpPr/>
          <p:nvPr/>
        </p:nvSpPr>
        <p:spPr>
          <a:xfrm>
            <a:off x="82846" y="4043186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java.awt.Image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Foto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extends</a:t>
            </a:r>
            <a:r>
              <a:rPr lang="es-ES_tradnl" dirty="0"/>
              <a:t> Multimedia{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raw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mostrar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9" name="Rectángulo 8"/>
          <p:cNvSpPr/>
          <p:nvPr/>
        </p:nvSpPr>
        <p:spPr>
          <a:xfrm>
            <a:off x="4800568" y="4549676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Video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extends</a:t>
            </a:r>
            <a:r>
              <a:rPr lang="es-ES_tradnl" dirty="0"/>
              <a:t> Multimedia{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Object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raw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mostrar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 </a:t>
            </a:r>
            <a:br>
              <a:rPr lang="es-ES_tradnl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4714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81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</a:t>
            </a:r>
            <a:r>
              <a:rPr lang="es-ES_tradnl" sz="2800" i="1" dirty="0" err="1"/>
              <a:t>GoT</a:t>
            </a:r>
            <a:endParaRPr lang="es-ES_tradnl" sz="3100" i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98" y="2195032"/>
            <a:ext cx="3479800" cy="157480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52400" y="3962404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java.util.Vector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Mapa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Vector&lt;</a:t>
            </a:r>
            <a:r>
              <a:rPr lang="es-ES_tradnl" dirty="0" err="1"/>
              <a:t>Area</a:t>
            </a:r>
            <a:r>
              <a:rPr lang="es-ES_tradnl" dirty="0"/>
              <a:t>&gt; </a:t>
            </a:r>
            <a:r>
              <a:rPr lang="es-ES_tradnl" dirty="0" err="1">
                <a:solidFill>
                  <a:srgbClr val="009900"/>
                </a:solidFill>
              </a:rPr>
              <a:t>areas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show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8" name="Rectángulo 7"/>
          <p:cNvSpPr/>
          <p:nvPr/>
        </p:nvSpPr>
        <p:spPr>
          <a:xfrm>
            <a:off x="4260850" y="2222204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java.util.Vector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Area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Vector&lt;Ciudad&gt; </a:t>
            </a:r>
            <a:r>
              <a:rPr lang="es-ES_tradnl" dirty="0">
                <a:solidFill>
                  <a:srgbClr val="009900"/>
                </a:solidFill>
              </a:rPr>
              <a:t>ciudades</a:t>
            </a:r>
            <a:r>
              <a:rPr lang="es-ES_tradnl" dirty="0"/>
              <a:t>;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9" name="Rectángulo 8"/>
          <p:cNvSpPr/>
          <p:nvPr/>
        </p:nvSpPr>
        <p:spPr>
          <a:xfrm>
            <a:off x="4260850" y="4500004"/>
            <a:ext cx="235487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Ciudad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detalle</a:t>
            </a:r>
            <a:r>
              <a:rPr lang="es-ES_tradnl" dirty="0"/>
              <a:t>;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77005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82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</a:t>
            </a:r>
            <a:r>
              <a:rPr lang="es-ES_tradnl" sz="2800" i="1" dirty="0" err="1"/>
              <a:t>GoT</a:t>
            </a:r>
            <a:endParaRPr lang="es-ES_tradnl" sz="3100" i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84" y="3526061"/>
            <a:ext cx="1892300" cy="113030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2966483" y="2300411"/>
            <a:ext cx="457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java.awt.Image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Casa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nombre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historia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escudo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crearArbolGenealogico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detallarCasa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7795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83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</a:t>
            </a:r>
            <a:r>
              <a:rPr lang="es-ES_tradnl" sz="2800" i="1" dirty="0" err="1"/>
              <a:t>GoT</a:t>
            </a:r>
            <a:endParaRPr lang="es-ES_tradnl" sz="3100" i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26" y="2629048"/>
            <a:ext cx="2197100" cy="166370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2828260" y="2293234"/>
            <a:ext cx="4572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java.util.Vector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Personaje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biografia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nombre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Casa </a:t>
            </a:r>
            <a:r>
              <a:rPr lang="es-ES_tradnl" dirty="0">
                <a:solidFill>
                  <a:srgbClr val="009900"/>
                </a:solidFill>
              </a:rPr>
              <a:t>casa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Vector&lt;Foto&gt; </a:t>
            </a:r>
            <a:r>
              <a:rPr lang="es-ES_tradnl" dirty="0">
                <a:solidFill>
                  <a:srgbClr val="009900"/>
                </a:solidFill>
              </a:rPr>
              <a:t>fotos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Personaje </a:t>
            </a:r>
            <a:r>
              <a:rPr lang="es-ES_tradnl" dirty="0">
                <a:solidFill>
                  <a:srgbClr val="009900"/>
                </a:solidFill>
              </a:rPr>
              <a:t>padre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Personaje </a:t>
            </a:r>
            <a:r>
              <a:rPr lang="es-ES_tradnl" dirty="0">
                <a:solidFill>
                  <a:srgbClr val="009900"/>
                </a:solidFill>
              </a:rPr>
              <a:t>madre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aparecioEnLaSerie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detallarPersonaje</a:t>
            </a:r>
            <a:r>
              <a:rPr lang="es-ES_tradnl" dirty="0"/>
              <a:t>(){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 </a:t>
            </a:r>
            <a:br>
              <a:rPr lang="es-ES_tradnl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49930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84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</a:t>
            </a:r>
            <a:r>
              <a:rPr lang="es-ES_tradnl" sz="2800" i="1" dirty="0" err="1"/>
              <a:t>GoT</a:t>
            </a:r>
            <a:endParaRPr lang="es-ES_tradnl" sz="3100" i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716" y="4424070"/>
            <a:ext cx="4470400" cy="130810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572000" y="227271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java.util.Vector</a:t>
            </a:r>
            <a:r>
              <a:rPr lang="es-ES_tradnl" dirty="0"/>
              <a:t>;</a:t>
            </a:r>
          </a:p>
          <a:p>
            <a:r>
              <a:rPr lang="es-ES_tradnl" dirty="0"/>
              <a:t> </a:t>
            </a: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Temporada</a:t>
            </a:r>
            <a:r>
              <a:rPr lang="es-ES_tradnl" dirty="0"/>
              <a:t> { </a:t>
            </a:r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Vector&lt;Capitulo&gt; </a:t>
            </a:r>
            <a:r>
              <a:rPr lang="es-ES_tradnl" dirty="0" err="1">
                <a:solidFill>
                  <a:srgbClr val="009900"/>
                </a:solidFill>
              </a:rPr>
              <a:t>capitulos</a:t>
            </a:r>
            <a:r>
              <a:rPr lang="es-ES_tradnl" dirty="0"/>
              <a:t>;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8" name="Rectángulo 7"/>
          <p:cNvSpPr/>
          <p:nvPr/>
        </p:nvSpPr>
        <p:spPr>
          <a:xfrm>
            <a:off x="152400" y="2985199"/>
            <a:ext cx="4572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java.util.Vector</a:t>
            </a:r>
            <a:r>
              <a:rPr lang="es-ES_tradnl" dirty="0"/>
              <a:t>;</a:t>
            </a:r>
          </a:p>
          <a:p>
            <a:r>
              <a:rPr lang="es-ES_tradnl" dirty="0"/>
              <a:t> </a:t>
            </a: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Capitulo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nombre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sinopsis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Vector&lt;Multimedia&gt; </a:t>
            </a:r>
            <a:r>
              <a:rPr lang="es-ES_tradnl" dirty="0">
                <a:solidFill>
                  <a:srgbClr val="009900"/>
                </a:solidFill>
              </a:rPr>
              <a:t>multimedia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Vector&lt;Ciudad&gt; </a:t>
            </a:r>
            <a:r>
              <a:rPr lang="es-ES_tradnl" dirty="0">
                <a:solidFill>
                  <a:srgbClr val="009900"/>
                </a:solidFill>
              </a:rPr>
              <a:t>ciudades</a:t>
            </a:r>
            <a:r>
              <a:rPr lang="es-ES_tradnl" dirty="0"/>
              <a:t>; </a:t>
            </a:r>
          </a:p>
          <a:p>
            <a:endParaRPr lang="es-ES_tradnl" dirty="0"/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presentarResumen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08367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85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Escuela de Magia</a:t>
            </a:r>
            <a:endParaRPr lang="es-ES_tradnl" sz="3100" i="1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80070"/>
            <a:ext cx="9144000" cy="3526118"/>
          </a:xfrm>
          <a:prstGeom prst="rect">
            <a:avLst/>
          </a:prstGeom>
        </p:spPr>
      </p:pic>
      <p:sp>
        <p:nvSpPr>
          <p:cNvPr id="17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Implemente las clases y los métodos Java que se describen en el siguiente diagrama de clases </a:t>
            </a:r>
            <a:r>
              <a:rPr lang="es-ES_tradnl" sz="2000" dirty="0"/>
              <a:t>(no es necesario implementar los cuerpos de los </a:t>
            </a:r>
            <a:r>
              <a:rPr lang="es-ES" sz="2000" dirty="0"/>
              <a:t>métodos)</a:t>
            </a:r>
            <a:r>
              <a:rPr lang="es-ES_tradnl" sz="2000" dirty="0"/>
              <a:t> </a:t>
            </a:r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93994809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86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Escuela de Magia</a:t>
            </a:r>
            <a:endParaRPr lang="es-ES_tradnl" sz="31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8110" y="2579758"/>
            <a:ext cx="1727200" cy="2006600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781050" y="2272715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java.util.List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Edificio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&lt;Ala&gt; </a:t>
            </a:r>
            <a:r>
              <a:rPr lang="es-ES_tradnl" dirty="0">
                <a:solidFill>
                  <a:srgbClr val="009900"/>
                </a:solidFill>
              </a:rPr>
              <a:t>alas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addAla</a:t>
            </a:r>
            <a:r>
              <a:rPr lang="es-ES_tradnl" dirty="0"/>
              <a:t>(Ala ala){ </a:t>
            </a:r>
          </a:p>
          <a:p>
            <a:r>
              <a:rPr lang="es-ES_tradnl" dirty="0">
                <a:solidFill>
                  <a:srgbClr val="009900"/>
                </a:solidFill>
              </a:rPr>
              <a:t>    </a:t>
            </a:r>
            <a:r>
              <a:rPr lang="es-ES_tradnl" dirty="0" err="1">
                <a:solidFill>
                  <a:srgbClr val="009900"/>
                </a:solidFill>
              </a:rPr>
              <a:t>alas</a:t>
            </a:r>
            <a:r>
              <a:rPr lang="es-ES_tradnl" dirty="0" err="1"/>
              <a:t>.add</a:t>
            </a:r>
            <a:r>
              <a:rPr lang="es-ES_tradnl" dirty="0"/>
              <a:t>(ala);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6" name="Rectángulo 5"/>
          <p:cNvSpPr/>
          <p:nvPr/>
        </p:nvSpPr>
        <p:spPr>
          <a:xfrm>
            <a:off x="5353050" y="4893401"/>
            <a:ext cx="294978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Ala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int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nroHabitaciones</a:t>
            </a:r>
            <a:r>
              <a:rPr lang="es-ES_tradnl" dirty="0"/>
              <a:t>;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06936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87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Escuela de Magia</a:t>
            </a:r>
            <a:endParaRPr lang="es-ES_tradnl" sz="31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008" y="2456859"/>
            <a:ext cx="2260600" cy="7747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656" y="3644315"/>
            <a:ext cx="2578100" cy="596900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308345" y="3281182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Varita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activa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encantar</a:t>
            </a:r>
            <a:r>
              <a:rPr lang="es-ES_tradnl" dirty="0"/>
              <a:t>(Personaje objetivo){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setActiva</a:t>
            </a:r>
            <a:r>
              <a:rPr lang="es-ES_tradnl" dirty="0"/>
              <a:t>(){ </a:t>
            </a:r>
          </a:p>
          <a:p>
            <a:r>
              <a:rPr lang="es-ES_tradnl" dirty="0">
                <a:solidFill>
                  <a:srgbClr val="009900"/>
                </a:solidFill>
              </a:rPr>
              <a:t>    activa</a:t>
            </a:r>
            <a:r>
              <a:rPr lang="es-ES_tradnl" dirty="0"/>
              <a:t>=</a:t>
            </a:r>
            <a:r>
              <a:rPr lang="es-ES_tradnl" dirty="0">
                <a:solidFill>
                  <a:srgbClr val="0000E6"/>
                </a:solidFill>
              </a:rPr>
              <a:t>true</a:t>
            </a:r>
            <a:r>
              <a:rPr lang="es-ES_tradnl" dirty="0"/>
              <a:t>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6" name="Rectángulo 5"/>
          <p:cNvSpPr/>
          <p:nvPr/>
        </p:nvSpPr>
        <p:spPr>
          <a:xfrm>
            <a:off x="4125431" y="4652782"/>
            <a:ext cx="519932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Curso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abierto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modificarEstado</a:t>
            </a:r>
            <a:r>
              <a:rPr lang="es-ES_tradnl" dirty="0"/>
              <a:t>(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abierto){</a:t>
            </a:r>
          </a:p>
          <a:p>
            <a:r>
              <a:rPr lang="es-ES_tradnl" dirty="0"/>
              <a:t>    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abierto</a:t>
            </a:r>
            <a:r>
              <a:rPr lang="es-ES_tradnl" dirty="0"/>
              <a:t>=abierto;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78899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88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Escuela de Magia</a:t>
            </a:r>
            <a:endParaRPr lang="es-ES_tradnl" sz="31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" y="2360281"/>
            <a:ext cx="2222500" cy="130810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147237" y="2137168"/>
            <a:ext cx="4572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Personaje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protected</a:t>
            </a:r>
            <a:r>
              <a:rPr lang="es-ES_tradnl" dirty="0"/>
              <a:t> Varita </a:t>
            </a:r>
            <a:r>
              <a:rPr lang="es-ES_tradnl" dirty="0">
                <a:solidFill>
                  <a:srgbClr val="009900"/>
                </a:solidFill>
              </a:rPr>
              <a:t>varita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encantado</a:t>
            </a:r>
            <a:r>
              <a:rPr lang="es-ES_tradnl" dirty="0"/>
              <a:t>; </a:t>
            </a:r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registrarIngreso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r>
              <a:rPr lang="es-ES_tradnl" dirty="0"/>
              <a:t> </a:t>
            </a:r>
          </a:p>
          <a:p>
            <a:r>
              <a:rPr lang="es-ES_tradnl" dirty="0"/>
              <a:t>  } </a:t>
            </a:r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solicitarVarita</a:t>
            </a:r>
            <a:r>
              <a:rPr lang="es-ES_tradnl" dirty="0"/>
              <a:t>(){ </a:t>
            </a:r>
          </a:p>
          <a:p>
            <a:r>
              <a:rPr lang="es-ES" dirty="0"/>
              <a:t>    </a:t>
            </a:r>
            <a:r>
              <a:rPr lang="mr-IN" dirty="0"/>
              <a:t>…</a:t>
            </a:r>
            <a:r>
              <a:rPr lang="es-ES_tradnl" dirty="0"/>
              <a:t> </a:t>
            </a:r>
          </a:p>
          <a:p>
            <a:r>
              <a:rPr lang="es-ES_tradnl" dirty="0"/>
              <a:t>  } </a:t>
            </a:r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hechizar</a:t>
            </a:r>
            <a:r>
              <a:rPr lang="es-ES_tradnl" dirty="0"/>
              <a:t>(Personaje objetivo){ </a:t>
            </a:r>
          </a:p>
          <a:p>
            <a:r>
              <a:rPr lang="es-ES" dirty="0"/>
              <a:t>    </a:t>
            </a:r>
            <a:r>
              <a:rPr lang="mr-IN" dirty="0"/>
              <a:t>…</a:t>
            </a:r>
            <a:r>
              <a:rPr lang="es-ES_tradnl" dirty="0"/>
              <a:t>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setEncantado</a:t>
            </a:r>
            <a:r>
              <a:rPr lang="es-ES_tradnl" dirty="0"/>
              <a:t>(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b){ </a:t>
            </a:r>
          </a:p>
          <a:p>
            <a:r>
              <a:rPr lang="es-ES_tradnl" dirty="0"/>
              <a:t>    </a:t>
            </a:r>
            <a:r>
              <a:rPr lang="es-ES" dirty="0"/>
              <a:t> </a:t>
            </a:r>
            <a:r>
              <a:rPr lang="mr-IN" dirty="0"/>
              <a:t>…</a:t>
            </a:r>
            <a:r>
              <a:rPr lang="es-ES_tradnl" dirty="0"/>
              <a:t>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55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UML</a:t>
            </a:r>
            <a:endParaRPr lang="es-ES_tradnl" sz="3100" i="1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</a:t>
            </a:fld>
            <a:endParaRPr lang="es-ES_tradnl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28650" y="2160000"/>
            <a:ext cx="7886700" cy="435133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UML son las siglas para </a:t>
            </a:r>
            <a:r>
              <a:rPr lang="es-ES_tradnl" sz="2400" dirty="0" err="1"/>
              <a:t>Unified</a:t>
            </a:r>
            <a:r>
              <a:rPr lang="es-ES_tradnl" sz="2400" dirty="0"/>
              <a:t> </a:t>
            </a:r>
            <a:r>
              <a:rPr lang="es-ES_tradnl" sz="2400" dirty="0" err="1"/>
              <a:t>Modeling</a:t>
            </a:r>
            <a:r>
              <a:rPr lang="es-ES_tradnl" sz="2400" dirty="0"/>
              <a:t> </a:t>
            </a:r>
            <a:r>
              <a:rPr lang="es-ES_tradnl" sz="2400" dirty="0" err="1"/>
              <a:t>Language</a:t>
            </a:r>
            <a:r>
              <a:rPr lang="es-ES_tradnl" sz="2400" dirty="0"/>
              <a:t> (Lenguaje de Modelado Unificado)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400" dirty="0"/>
              <a:t>Es un lenguaje de modelado usado en POO para:</a:t>
            </a:r>
          </a:p>
          <a:p>
            <a:pPr lvl="1"/>
            <a:r>
              <a:rPr lang="es-ES_tradnl" sz="2000" dirty="0"/>
              <a:t>Visualizar</a:t>
            </a:r>
          </a:p>
          <a:p>
            <a:pPr lvl="1"/>
            <a:r>
              <a:rPr lang="es-ES_tradnl" sz="2000" dirty="0"/>
              <a:t>Especificar</a:t>
            </a:r>
          </a:p>
          <a:p>
            <a:pPr lvl="1"/>
            <a:r>
              <a:rPr lang="es-ES_tradnl" sz="2000" dirty="0"/>
              <a:t>Construir</a:t>
            </a:r>
          </a:p>
          <a:p>
            <a:pPr lvl="1"/>
            <a:r>
              <a:rPr lang="es-ES_tradnl" sz="2000" dirty="0"/>
              <a:t>Documentar</a:t>
            </a:r>
          </a:p>
          <a:p>
            <a:r>
              <a:rPr lang="es-ES_tradnl" sz="2400" dirty="0"/>
              <a:t>Puede ser utilizado en todo el ciclo de vida del desarrollo de software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3255" y="4912242"/>
            <a:ext cx="2249446" cy="1599096"/>
          </a:xfrm>
          <a:prstGeom prst="rect">
            <a:avLst/>
          </a:prstGeom>
        </p:spPr>
      </p:pic>
      <p:sp>
        <p:nvSpPr>
          <p:cNvPr id="11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</p:spTree>
    <p:extLst>
      <p:ext uri="{BB962C8B-B14F-4D97-AF65-F5344CB8AC3E}">
        <p14:creationId xmlns:p14="http://schemas.microsoft.com/office/powerpoint/2010/main" val="174676757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89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Escuela de Magia</a:t>
            </a:r>
            <a:endParaRPr lang="es-ES_tradnl" sz="31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19" y="2272715"/>
            <a:ext cx="2540000" cy="184150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977115" y="2272715"/>
            <a:ext cx="626257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java.util.Date</a:t>
            </a:r>
            <a:r>
              <a:rPr lang="es-ES_tradnl" dirty="0"/>
              <a:t>; </a:t>
            </a:r>
          </a:p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java.util.Hashtable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Estudiante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extends</a:t>
            </a:r>
            <a:r>
              <a:rPr lang="es-ES_tradnl" dirty="0"/>
              <a:t> Personaje{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Hashtable</a:t>
            </a:r>
            <a:r>
              <a:rPr lang="es-ES_tradnl" dirty="0"/>
              <a:t>&lt;</a:t>
            </a:r>
            <a:r>
              <a:rPr lang="es-ES_tradnl" dirty="0" err="1"/>
              <a:t>Curso,Integer</a:t>
            </a:r>
            <a:r>
              <a:rPr lang="es-ES_tradnl" dirty="0"/>
              <a:t>&gt; </a:t>
            </a:r>
            <a:r>
              <a:rPr lang="es-ES_tradnl" dirty="0">
                <a:solidFill>
                  <a:srgbClr val="009900"/>
                </a:solidFill>
              </a:rPr>
              <a:t>cursos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Estudiante </a:t>
            </a:r>
            <a:r>
              <a:rPr lang="es-ES_tradnl" dirty="0">
                <a:solidFill>
                  <a:srgbClr val="009900"/>
                </a:solidFill>
              </a:rPr>
              <a:t>compañero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Casa </a:t>
            </a:r>
            <a:r>
              <a:rPr lang="es-ES_tradnl" dirty="0">
                <a:solidFill>
                  <a:srgbClr val="009900"/>
                </a:solidFill>
              </a:rPr>
              <a:t>casa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Ala </a:t>
            </a:r>
            <a:r>
              <a:rPr lang="es-ES_tradnl" dirty="0">
                <a:solidFill>
                  <a:srgbClr val="009900"/>
                </a:solidFill>
              </a:rPr>
              <a:t>vivienda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elegirCasa</a:t>
            </a:r>
            <a:r>
              <a:rPr lang="es-ES_tradnl" dirty="0"/>
              <a:t>(){ </a:t>
            </a:r>
            <a:r>
              <a:rPr lang="mr-IN" dirty="0"/>
              <a:t>…</a:t>
            </a:r>
            <a:r>
              <a:rPr lang="es-ES_tradnl" dirty="0"/>
              <a:t>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registrarIngreso</a:t>
            </a:r>
            <a:r>
              <a:rPr lang="es-ES_tradnl" dirty="0"/>
              <a:t>(){</a:t>
            </a:r>
            <a:r>
              <a:rPr lang="mr-IN" dirty="0"/>
              <a:t>…</a:t>
            </a:r>
            <a:r>
              <a:rPr lang="es-ES_tradnl" dirty="0"/>
              <a:t>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inscribirCurso</a:t>
            </a:r>
            <a:r>
              <a:rPr lang="es-ES_tradnl" dirty="0"/>
              <a:t>(Curso c){</a:t>
            </a:r>
            <a:r>
              <a:rPr lang="mr-IN" dirty="0"/>
              <a:t>…</a:t>
            </a:r>
            <a:r>
              <a:rPr lang="es-ES_tradnl" dirty="0"/>
              <a:t>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reunir</a:t>
            </a:r>
            <a:r>
              <a:rPr lang="es-ES_tradnl" dirty="0"/>
              <a:t>(Date fecha){</a:t>
            </a:r>
            <a:r>
              <a:rPr lang="mr-IN" dirty="0"/>
              <a:t>…</a:t>
            </a:r>
            <a:r>
              <a:rPr lang="es-ES_tradnl" dirty="0"/>
              <a:t>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calificar</a:t>
            </a:r>
            <a:r>
              <a:rPr lang="es-ES_tradnl" dirty="0"/>
              <a:t>(Curso c, </a:t>
            </a:r>
            <a:r>
              <a:rPr lang="es-ES_tradnl" dirty="0" err="1">
                <a:solidFill>
                  <a:srgbClr val="0000E6"/>
                </a:solidFill>
              </a:rPr>
              <a:t>int</a:t>
            </a:r>
            <a:r>
              <a:rPr lang="es-ES_tradnl" dirty="0"/>
              <a:t> nota){</a:t>
            </a:r>
            <a:r>
              <a:rPr lang="mr-IN" dirty="0"/>
              <a:t>…</a:t>
            </a:r>
            <a:r>
              <a:rPr lang="es-ES_tradnl" dirty="0"/>
              <a:t>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32785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90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Escuela de Magia</a:t>
            </a:r>
            <a:endParaRPr lang="es-ES_tradnl" sz="31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23" y="2357327"/>
            <a:ext cx="2260600" cy="95250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330206" y="2357327"/>
            <a:ext cx="533754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Profesor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extends</a:t>
            </a:r>
            <a:r>
              <a:rPr lang="es-ES_tradnl" dirty="0"/>
              <a:t> Personaje{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Curso </a:t>
            </a:r>
            <a:r>
              <a:rPr lang="es-ES_tradnl" dirty="0">
                <a:solidFill>
                  <a:srgbClr val="009900"/>
                </a:solidFill>
              </a:rPr>
              <a:t>c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calificar</a:t>
            </a:r>
            <a:r>
              <a:rPr lang="es-ES_tradnl" dirty="0"/>
              <a:t>(Estudiante alumno){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r>
              <a:rPr lang="es-ES_tradnl" dirty="0"/>
              <a:t>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registrarIngreso</a:t>
            </a:r>
            <a:r>
              <a:rPr lang="es-ES_tradnl" dirty="0"/>
              <a:t>(){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r>
              <a:rPr lang="es-ES_tradnl" dirty="0"/>
              <a:t> </a:t>
            </a:r>
          </a:p>
          <a:p>
            <a:r>
              <a:rPr lang="es-ES_tradnl" dirty="0"/>
              <a:t>  } </a:t>
            </a:r>
          </a:p>
          <a:p>
            <a:endParaRPr lang="es-ES_tradnl" dirty="0"/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terminarClase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r>
              <a:rPr lang="es-ES_tradnl" dirty="0"/>
              <a:t>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2579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91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Clases</a:t>
            </a:r>
            <a:br>
              <a:rPr lang="es-ES_tradnl" dirty="0"/>
            </a:br>
            <a:r>
              <a:rPr lang="es-ES_tradnl" sz="2800" i="1" dirty="0"/>
              <a:t>Ejercicio Escuela de Magia</a:t>
            </a:r>
            <a:endParaRPr lang="es-ES_tradnl" sz="31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56" y="2460699"/>
            <a:ext cx="2578100" cy="5969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318" y="2460699"/>
            <a:ext cx="2222500" cy="596900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152399" y="3245583"/>
            <a:ext cx="520640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Curso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abierto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modificarEstado</a:t>
            </a:r>
            <a:r>
              <a:rPr lang="es-ES_tradnl" dirty="0"/>
              <a:t>(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abierto){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abierto</a:t>
            </a:r>
            <a:r>
              <a:rPr lang="es-ES_tradnl" dirty="0"/>
              <a:t>=abierto;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6" name="Rectángulo 5"/>
          <p:cNvSpPr/>
          <p:nvPr/>
        </p:nvSpPr>
        <p:spPr>
          <a:xfrm>
            <a:off x="5358808" y="3245583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Casa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&lt;Estudiante&gt; </a:t>
            </a:r>
            <a:r>
              <a:rPr lang="es-ES_tradnl" dirty="0">
                <a:solidFill>
                  <a:srgbClr val="009900"/>
                </a:solidFill>
              </a:rPr>
              <a:t>estudiantes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reunir</a:t>
            </a:r>
            <a:r>
              <a:rPr lang="es-ES_tradnl" dirty="0"/>
              <a:t>(Date fecha){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79919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92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Sistema de Pagos</a:t>
            </a:r>
            <a:endParaRPr lang="es-ES_tradnl" sz="3100" i="1" dirty="0"/>
          </a:p>
        </p:txBody>
      </p:sp>
      <p:sp>
        <p:nvSpPr>
          <p:cNvPr id="12" name="Marcador de contenido 2"/>
          <p:cNvSpPr>
            <a:spLocks noGrp="1"/>
          </p:cNvSpPr>
          <p:nvPr>
            <p:ph idx="1"/>
          </p:nvPr>
        </p:nvSpPr>
        <p:spPr>
          <a:xfrm>
            <a:off x="138223" y="2160000"/>
            <a:ext cx="9005777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Dado el siguiente diagrama de secuencia, implemente las clases y los métodos Java que se describen (hasta el grado de detalle que sea posible) </a:t>
            </a:r>
            <a:endParaRPr lang="es-ES_tradnl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pic>
        <p:nvPicPr>
          <p:cNvPr id="13" name="image07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572975" y="2831055"/>
            <a:ext cx="4136272" cy="3712326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6450307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93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Sistema de Pagos</a:t>
            </a:r>
            <a:endParaRPr lang="es-ES_tradnl" sz="3100" i="1" dirty="0"/>
          </a:p>
        </p:txBody>
      </p:sp>
      <p:sp>
        <p:nvSpPr>
          <p:cNvPr id="4" name="Rectángulo 3"/>
          <p:cNvSpPr/>
          <p:nvPr/>
        </p:nvSpPr>
        <p:spPr>
          <a:xfrm>
            <a:off x="4093535" y="4640236"/>
            <a:ext cx="64645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Usuario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HuellaDigital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huellaRegistrada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validarHuella</a:t>
            </a:r>
            <a:r>
              <a:rPr lang="es-ES_tradnl" dirty="0"/>
              <a:t>(</a:t>
            </a:r>
            <a:r>
              <a:rPr lang="es-ES_tradnl" dirty="0" err="1"/>
              <a:t>HuellaDigital</a:t>
            </a:r>
            <a:r>
              <a:rPr lang="es-ES_tradnl" dirty="0"/>
              <a:t> huella){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return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huellaRegistrada</a:t>
            </a:r>
            <a:r>
              <a:rPr lang="es-ES_tradnl" dirty="0" err="1"/>
              <a:t>.equals</a:t>
            </a:r>
            <a:r>
              <a:rPr lang="es-ES_tradnl" dirty="0"/>
              <a:t>(huella);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6" name="Rectángulo 5"/>
          <p:cNvSpPr/>
          <p:nvPr/>
        </p:nvSpPr>
        <p:spPr>
          <a:xfrm>
            <a:off x="152400" y="2272715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HuellaDigital</a:t>
            </a:r>
            <a:r>
              <a:rPr lang="es-ES_tradnl" dirty="0"/>
              <a:t> { </a:t>
            </a:r>
          </a:p>
          <a:p>
            <a:r>
              <a:rPr lang="es-ES_tradnl" dirty="0"/>
              <a:t>  @</a:t>
            </a:r>
            <a:r>
              <a:rPr lang="es-ES_tradnl" dirty="0" err="1"/>
              <a:t>Override</a:t>
            </a:r>
            <a:r>
              <a:rPr lang="es-ES_tradnl" dirty="0"/>
              <a:t>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equals</a:t>
            </a:r>
            <a:r>
              <a:rPr lang="es-ES_tradnl" dirty="0"/>
              <a:t>(</a:t>
            </a:r>
            <a:r>
              <a:rPr lang="es-ES_tradnl" dirty="0" err="1"/>
              <a:t>Object</a:t>
            </a:r>
            <a:r>
              <a:rPr lang="es-ES_tradnl" dirty="0"/>
              <a:t> </a:t>
            </a:r>
            <a:r>
              <a:rPr lang="es-ES_tradnl" dirty="0" err="1"/>
              <a:t>obj</a:t>
            </a:r>
            <a:r>
              <a:rPr lang="es-ES_tradnl" dirty="0"/>
              <a:t>)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return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super</a:t>
            </a:r>
            <a:r>
              <a:rPr lang="es-ES_tradnl" dirty="0" err="1"/>
              <a:t>.equals</a:t>
            </a:r>
            <a:r>
              <a:rPr lang="es-ES_tradnl" dirty="0"/>
              <a:t>(</a:t>
            </a:r>
            <a:r>
              <a:rPr lang="es-ES_tradnl" dirty="0" err="1"/>
              <a:t>obj</a:t>
            </a:r>
            <a:r>
              <a:rPr lang="es-ES_tradnl" dirty="0"/>
              <a:t>);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7" name="Rectángulo 6"/>
          <p:cNvSpPr/>
          <p:nvPr/>
        </p:nvSpPr>
        <p:spPr>
          <a:xfrm>
            <a:off x="152400" y="4640236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TarjetaDeCredito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SistemaTarjeta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sistema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/>
              <a:t>SistemaTarjeta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getSistema</a:t>
            </a:r>
            <a:r>
              <a:rPr lang="es-ES_tradnl" dirty="0"/>
              <a:t>()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return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sistema</a:t>
            </a:r>
            <a:r>
              <a:rPr lang="es-ES_tradnl" dirty="0"/>
              <a:t>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8" name="Rectángulo 7"/>
          <p:cNvSpPr/>
          <p:nvPr/>
        </p:nvSpPr>
        <p:spPr>
          <a:xfrm>
            <a:off x="4232865" y="2272715"/>
            <a:ext cx="526200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SistemaTarjeta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validar</a:t>
            </a:r>
            <a:r>
              <a:rPr lang="es-ES_tradnl" dirty="0"/>
              <a:t>(</a:t>
            </a:r>
            <a:r>
              <a:rPr lang="es-ES_tradnl" dirty="0" err="1"/>
              <a:t>TarjetaDeCredito</a:t>
            </a:r>
            <a:r>
              <a:rPr lang="es-ES_tradnl" dirty="0"/>
              <a:t> tarjeta){</a:t>
            </a:r>
          </a:p>
          <a:p>
            <a:r>
              <a:rPr lang="es-ES_tradnl" dirty="0"/>
              <a:t>    </a:t>
            </a:r>
            <a:r>
              <a:rPr lang="es-ES_tradnl" dirty="0" err="1">
                <a:solidFill>
                  <a:srgbClr val="0000E6"/>
                </a:solidFill>
              </a:rPr>
              <a:t>return</a:t>
            </a:r>
            <a:r>
              <a:rPr lang="es-ES_tradnl" dirty="0"/>
              <a:t> </a:t>
            </a:r>
            <a:r>
              <a:rPr lang="es-ES_tradnl" dirty="0">
                <a:solidFill>
                  <a:srgbClr val="0000E6"/>
                </a:solidFill>
              </a:rPr>
              <a:t>true</a:t>
            </a:r>
            <a:r>
              <a:rPr lang="es-ES_tradnl" dirty="0"/>
              <a:t>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99980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94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Sistema de Pagos</a:t>
            </a:r>
            <a:endParaRPr lang="es-ES_tradnl" sz="3100" i="1" dirty="0"/>
          </a:p>
        </p:txBody>
      </p:sp>
      <p:sp>
        <p:nvSpPr>
          <p:cNvPr id="2" name="Rectángulo 1"/>
          <p:cNvSpPr/>
          <p:nvPr/>
        </p:nvSpPr>
        <p:spPr>
          <a:xfrm>
            <a:off x="659218" y="2161912"/>
            <a:ext cx="782556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java.util.Date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Pago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datosComercio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Date </a:t>
            </a:r>
            <a:r>
              <a:rPr lang="es-ES_tradnl" dirty="0" err="1">
                <a:solidFill>
                  <a:srgbClr val="009900"/>
                </a:solidFill>
              </a:rPr>
              <a:t>fechaPago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long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monto</a:t>
            </a:r>
            <a:r>
              <a:rPr lang="es-ES_tradnl" dirty="0"/>
              <a:t>;</a:t>
            </a:r>
          </a:p>
          <a:p>
            <a:r>
              <a:rPr lang="es-ES_tradnl" dirty="0"/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TarjetaDeCredito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tarjeta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setDatosComercio</a:t>
            </a:r>
            <a:r>
              <a:rPr lang="es-ES_tradnl" dirty="0"/>
              <a:t>(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 err="1"/>
              <a:t>datosCom</a:t>
            </a:r>
            <a:r>
              <a:rPr lang="es-ES_tradnl" dirty="0"/>
              <a:t>){ </a:t>
            </a:r>
            <a:r>
              <a:rPr lang="es-ES_tradnl" dirty="0" err="1">
                <a:solidFill>
                  <a:srgbClr val="009900"/>
                </a:solidFill>
              </a:rPr>
              <a:t>datosComercio</a:t>
            </a:r>
            <a:r>
              <a:rPr lang="es-ES_tradnl" dirty="0"/>
              <a:t>=</a:t>
            </a:r>
            <a:r>
              <a:rPr lang="es-ES_tradnl" dirty="0" err="1"/>
              <a:t>datosCom</a:t>
            </a:r>
            <a:r>
              <a:rPr lang="es-ES_tradnl" dirty="0"/>
              <a:t>; }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setFechaPago</a:t>
            </a:r>
            <a:r>
              <a:rPr lang="es-ES_tradnl" dirty="0"/>
              <a:t>(Date </a:t>
            </a:r>
            <a:r>
              <a:rPr lang="es-ES_tradnl" dirty="0" err="1"/>
              <a:t>fechaPago</a:t>
            </a:r>
            <a:r>
              <a:rPr lang="es-ES_tradnl" dirty="0"/>
              <a:t>){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fechaPago</a:t>
            </a:r>
            <a:r>
              <a:rPr lang="es-ES_tradnl" dirty="0"/>
              <a:t>=</a:t>
            </a:r>
            <a:r>
              <a:rPr lang="es-ES_tradnl" dirty="0" err="1"/>
              <a:t>fechaPago</a:t>
            </a:r>
            <a:r>
              <a:rPr lang="es-ES_tradnl" dirty="0"/>
              <a:t>; }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setMonto</a:t>
            </a:r>
            <a:r>
              <a:rPr lang="es-ES_tradnl" dirty="0"/>
              <a:t>(</a:t>
            </a:r>
            <a:r>
              <a:rPr lang="es-ES_tradnl" dirty="0" err="1">
                <a:solidFill>
                  <a:srgbClr val="0000E6"/>
                </a:solidFill>
              </a:rPr>
              <a:t>long</a:t>
            </a:r>
            <a:r>
              <a:rPr lang="es-ES_tradnl" dirty="0"/>
              <a:t> monto){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monto</a:t>
            </a:r>
            <a:r>
              <a:rPr lang="es-ES_tradnl" dirty="0"/>
              <a:t>=monto; }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setTarjeta</a:t>
            </a:r>
            <a:r>
              <a:rPr lang="es-ES_tradnl" dirty="0"/>
              <a:t>(</a:t>
            </a:r>
            <a:r>
              <a:rPr lang="es-ES_tradnl" dirty="0" err="1"/>
              <a:t>TarjetaDeCredito</a:t>
            </a:r>
            <a:r>
              <a:rPr lang="es-ES_tradnl" dirty="0"/>
              <a:t> tarjeta){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tarjeta</a:t>
            </a:r>
            <a:r>
              <a:rPr lang="es-ES_tradnl" dirty="0"/>
              <a:t>=tarjeta;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376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95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Sistema de Pagos</a:t>
            </a:r>
            <a:endParaRPr lang="es-ES_tradnl" sz="3100" i="1" dirty="0"/>
          </a:p>
        </p:txBody>
      </p:sp>
      <p:sp>
        <p:nvSpPr>
          <p:cNvPr id="2" name="Rectángulo 1"/>
          <p:cNvSpPr/>
          <p:nvPr/>
        </p:nvSpPr>
        <p:spPr>
          <a:xfrm>
            <a:off x="2349795" y="2161912"/>
            <a:ext cx="4572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POSNet</a:t>
            </a:r>
            <a:r>
              <a:rPr lang="es-ES_tradnl" dirty="0"/>
              <a:t> { </a:t>
            </a:r>
          </a:p>
          <a:p>
            <a:endParaRPr lang="es-ES_tradnl" dirty="0"/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establecerConexion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testPOSNet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endParaRPr lang="es-ES_tradnl" dirty="0"/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getDatosComercio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long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getMonto</a:t>
            </a:r>
            <a:r>
              <a:rPr lang="es-ES_tradnl" dirty="0"/>
              <a:t>(){ 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76726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96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Sistema de Pagos</a:t>
            </a:r>
            <a:endParaRPr lang="es-ES_tradnl" sz="3100" i="1" dirty="0"/>
          </a:p>
        </p:txBody>
      </p:sp>
      <p:sp>
        <p:nvSpPr>
          <p:cNvPr id="2" name="Rectángulo 1"/>
          <p:cNvSpPr/>
          <p:nvPr/>
        </p:nvSpPr>
        <p:spPr>
          <a:xfrm>
            <a:off x="116958" y="2122668"/>
            <a:ext cx="556082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java.util.Calendar</a:t>
            </a:r>
            <a:r>
              <a:rPr lang="es-ES_tradnl" dirty="0"/>
              <a:t>; </a:t>
            </a:r>
          </a:p>
          <a:p>
            <a:r>
              <a:rPr lang="es-ES_tradnl" dirty="0" err="1">
                <a:solidFill>
                  <a:srgbClr val="0000E6"/>
                </a:solidFill>
              </a:rPr>
              <a:t>import</a:t>
            </a:r>
            <a:r>
              <a:rPr lang="es-ES_tradnl" dirty="0"/>
              <a:t> </a:t>
            </a:r>
            <a:r>
              <a:rPr lang="es-ES_tradnl" dirty="0" err="1"/>
              <a:t>java.util.List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GestorPagos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POSNet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posnet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>
                <a:solidFill>
                  <a:srgbClr val="009900"/>
                </a:solidFill>
              </a:rPr>
              <a:t>pagos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pagarConPOSNet</a:t>
            </a:r>
            <a:r>
              <a:rPr lang="es-ES_tradnl" dirty="0"/>
              <a:t>(Usuario </a:t>
            </a:r>
            <a:r>
              <a:rPr lang="es-ES_tradnl" dirty="0" err="1"/>
              <a:t>usr</a:t>
            </a:r>
            <a:r>
              <a:rPr lang="es-ES_tradnl" dirty="0"/>
              <a:t>,   </a:t>
            </a:r>
          </a:p>
          <a:p>
            <a:r>
              <a:rPr lang="es-ES_tradnl" dirty="0"/>
              <a:t>                   </a:t>
            </a:r>
            <a:r>
              <a:rPr lang="es-ES_tradnl" dirty="0" err="1"/>
              <a:t>TarjetaDeCredito</a:t>
            </a:r>
            <a:r>
              <a:rPr lang="es-ES_tradnl" dirty="0"/>
              <a:t> tarjeta, </a:t>
            </a:r>
            <a:r>
              <a:rPr lang="es-ES_tradnl" dirty="0" err="1"/>
              <a:t>HuellaDigital</a:t>
            </a:r>
            <a:r>
              <a:rPr lang="es-ES_tradnl" dirty="0"/>
              <a:t> huella){ </a:t>
            </a:r>
          </a:p>
          <a:p>
            <a:r>
              <a:rPr lang="es-ES_tradnl" dirty="0">
                <a:solidFill>
                  <a:srgbClr val="009900"/>
                </a:solidFill>
              </a:rPr>
              <a:t>    </a:t>
            </a:r>
            <a:r>
              <a:rPr lang="es-ES_tradnl" dirty="0" err="1">
                <a:solidFill>
                  <a:srgbClr val="009900"/>
                </a:solidFill>
              </a:rPr>
              <a:t>posnet</a:t>
            </a:r>
            <a:r>
              <a:rPr lang="es-ES_tradnl" dirty="0" err="1"/>
              <a:t>.establecerConexion</a:t>
            </a:r>
            <a:r>
              <a:rPr lang="es-ES_tradnl" dirty="0"/>
              <a:t>();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dirty="0" err="1"/>
              <a:t>posnetValido</a:t>
            </a:r>
            <a:r>
              <a:rPr lang="es-ES_tradnl" dirty="0"/>
              <a:t>=</a:t>
            </a:r>
            <a:r>
              <a:rPr lang="es-ES_tradnl" dirty="0" err="1">
                <a:solidFill>
                  <a:srgbClr val="009900"/>
                </a:solidFill>
              </a:rPr>
              <a:t>posnet</a:t>
            </a:r>
            <a:r>
              <a:rPr lang="es-ES_tradnl" dirty="0" err="1"/>
              <a:t>.testPOSNet</a:t>
            </a:r>
            <a:r>
              <a:rPr lang="es-ES_tradnl" dirty="0"/>
              <a:t>();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if</a:t>
            </a:r>
            <a:r>
              <a:rPr lang="es-ES_tradnl" dirty="0"/>
              <a:t>(</a:t>
            </a:r>
            <a:r>
              <a:rPr lang="es-ES_tradnl" dirty="0" err="1"/>
              <a:t>posnetValido</a:t>
            </a:r>
            <a:r>
              <a:rPr lang="es-ES_tradnl" dirty="0"/>
              <a:t>){ </a:t>
            </a:r>
          </a:p>
          <a:p>
            <a:r>
              <a:rPr lang="es-ES_tradnl" dirty="0"/>
              <a:t>      </a:t>
            </a:r>
            <a:r>
              <a:rPr lang="es-ES_tradnl" dirty="0" err="1"/>
              <a:t>SistemaTarjeta</a:t>
            </a:r>
            <a:r>
              <a:rPr lang="es-ES_tradnl" dirty="0"/>
              <a:t> s=</a:t>
            </a:r>
            <a:r>
              <a:rPr lang="es-ES_tradnl" dirty="0" err="1"/>
              <a:t>tarjeta.getSistema</a:t>
            </a:r>
            <a:r>
              <a:rPr lang="es-ES_tradnl" dirty="0"/>
              <a:t>();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 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dirty="0" err="1"/>
              <a:t>tarjetaValida</a:t>
            </a:r>
            <a:r>
              <a:rPr lang="es-ES_tradnl" dirty="0"/>
              <a:t>=</a:t>
            </a:r>
            <a:r>
              <a:rPr lang="es-ES_tradnl" dirty="0" err="1"/>
              <a:t>s.validar</a:t>
            </a:r>
            <a:r>
              <a:rPr lang="es-ES_tradnl" dirty="0"/>
              <a:t>(tarjeta);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  </a:t>
            </a:r>
            <a:r>
              <a:rPr lang="es-ES_tradnl" dirty="0" err="1">
                <a:solidFill>
                  <a:srgbClr val="0000E6"/>
                </a:solidFill>
              </a:rPr>
              <a:t>boolean</a:t>
            </a:r>
            <a:r>
              <a:rPr lang="es-ES_tradnl" dirty="0"/>
              <a:t> </a:t>
            </a:r>
            <a:r>
              <a:rPr lang="es-ES_tradnl" dirty="0" err="1"/>
              <a:t>huellaValida</a:t>
            </a:r>
            <a:r>
              <a:rPr lang="es-ES_tradnl" dirty="0"/>
              <a:t>=</a:t>
            </a:r>
            <a:r>
              <a:rPr lang="es-ES_tradnl" dirty="0" err="1"/>
              <a:t>usr.validarHuella</a:t>
            </a:r>
            <a:r>
              <a:rPr lang="es-ES_tradnl" dirty="0"/>
              <a:t>(huella); </a:t>
            </a:r>
            <a:endParaRPr lang="en-US" dirty="0"/>
          </a:p>
        </p:txBody>
      </p:sp>
      <p:sp>
        <p:nvSpPr>
          <p:cNvPr id="3" name="Rectángulo 2"/>
          <p:cNvSpPr/>
          <p:nvPr/>
        </p:nvSpPr>
        <p:spPr>
          <a:xfrm>
            <a:off x="4711077" y="2137660"/>
            <a:ext cx="6808381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if</a:t>
            </a:r>
            <a:r>
              <a:rPr lang="es-ES_tradnl" dirty="0"/>
              <a:t>(</a:t>
            </a:r>
            <a:r>
              <a:rPr lang="es-ES_tradnl" dirty="0" err="1"/>
              <a:t>tarjetaValida</a:t>
            </a:r>
            <a:r>
              <a:rPr lang="es-ES_tradnl" dirty="0"/>
              <a:t>==</a:t>
            </a:r>
            <a:r>
              <a:rPr lang="es-ES_tradnl" dirty="0">
                <a:solidFill>
                  <a:srgbClr val="0000E6"/>
                </a:solidFill>
              </a:rPr>
              <a:t>true</a:t>
            </a:r>
            <a:r>
              <a:rPr lang="es-ES_tradnl" dirty="0"/>
              <a:t> &amp;&amp; </a:t>
            </a:r>
            <a:r>
              <a:rPr lang="es-ES_tradnl" dirty="0" err="1"/>
              <a:t>huellaValida</a:t>
            </a:r>
            <a:r>
              <a:rPr lang="es-ES_tradnl" dirty="0"/>
              <a:t>==</a:t>
            </a:r>
            <a:r>
              <a:rPr lang="es-ES_tradnl" dirty="0">
                <a:solidFill>
                  <a:srgbClr val="0000E6"/>
                </a:solidFill>
              </a:rPr>
              <a:t>true</a:t>
            </a:r>
            <a:r>
              <a:rPr lang="es-ES_tradnl" dirty="0"/>
              <a:t>){</a:t>
            </a:r>
          </a:p>
          <a:p>
            <a:r>
              <a:rPr lang="es-ES_tradnl" dirty="0"/>
              <a:t>  Pago </a:t>
            </a:r>
            <a:r>
              <a:rPr lang="es-ES_tradnl" dirty="0" err="1"/>
              <a:t>nuevoPago</a:t>
            </a:r>
            <a:r>
              <a:rPr lang="es-ES_tradnl" dirty="0"/>
              <a:t>=</a:t>
            </a:r>
            <a:r>
              <a:rPr lang="es-ES_tradnl" dirty="0">
                <a:solidFill>
                  <a:srgbClr val="0000E6"/>
                </a:solidFill>
              </a:rPr>
              <a:t>new</a:t>
            </a:r>
            <a:r>
              <a:rPr lang="es-ES_tradnl" dirty="0"/>
              <a:t> Pago(); </a:t>
            </a:r>
          </a:p>
          <a:p>
            <a:r>
              <a:rPr lang="es-ES_tradnl" dirty="0"/>
              <a:t> 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 err="1"/>
              <a:t>datosCom</a:t>
            </a:r>
            <a:r>
              <a:rPr lang="es-ES_tradnl" dirty="0"/>
              <a:t>=</a:t>
            </a:r>
            <a:r>
              <a:rPr lang="es-ES_tradnl" dirty="0" err="1">
                <a:solidFill>
                  <a:srgbClr val="009900"/>
                </a:solidFill>
              </a:rPr>
              <a:t>posnet</a:t>
            </a:r>
            <a:r>
              <a:rPr lang="es-ES_tradnl" dirty="0" err="1"/>
              <a:t>.getDatosComercio</a:t>
            </a:r>
            <a:r>
              <a:rPr lang="es-ES_tradnl" dirty="0"/>
              <a:t>(); </a:t>
            </a:r>
          </a:p>
          <a:p>
            <a:r>
              <a:rPr lang="es-ES_tradnl" dirty="0"/>
              <a:t>  </a:t>
            </a:r>
            <a:r>
              <a:rPr lang="es-ES_tradnl" dirty="0" err="1"/>
              <a:t>nuevoPago.setDatosComercio</a:t>
            </a:r>
            <a:r>
              <a:rPr lang="es-ES_tradnl" dirty="0"/>
              <a:t>(</a:t>
            </a:r>
            <a:r>
              <a:rPr lang="es-ES_tradnl" dirty="0" err="1"/>
              <a:t>datosCom</a:t>
            </a:r>
            <a:r>
              <a:rPr lang="es-ES_tradnl" dirty="0"/>
              <a:t>); </a:t>
            </a:r>
          </a:p>
          <a:p>
            <a:r>
              <a:rPr lang="es-ES_tradnl" dirty="0"/>
              <a:t>  </a:t>
            </a:r>
          </a:p>
          <a:p>
            <a:endParaRPr lang="es-ES_tradnl" dirty="0"/>
          </a:p>
          <a:p>
            <a:r>
              <a:rPr lang="es-ES_tradnl" dirty="0"/>
              <a:t>                     </a:t>
            </a:r>
            <a:r>
              <a:rPr lang="es-ES_tradnl" dirty="0" err="1"/>
              <a:t>nuevoPago.setFechaPago</a:t>
            </a:r>
            <a:r>
              <a:rPr lang="es-ES_tradnl" dirty="0"/>
              <a:t>( </a:t>
            </a:r>
          </a:p>
          <a:p>
            <a:r>
              <a:rPr lang="es-ES_tradnl" dirty="0"/>
              <a:t>                     </a:t>
            </a:r>
            <a:r>
              <a:rPr lang="es-ES_tradnl" dirty="0" err="1"/>
              <a:t>Calendar.</a:t>
            </a:r>
            <a:r>
              <a:rPr lang="es-ES_tradnl" i="1" dirty="0" err="1">
                <a:latin typeface="Monospaced" charset="0"/>
              </a:rPr>
              <a:t>getInstance</a:t>
            </a:r>
            <a:r>
              <a:rPr lang="es-ES_tradnl" dirty="0"/>
              <a:t>().</a:t>
            </a:r>
            <a:r>
              <a:rPr lang="es-ES_tradnl" dirty="0" err="1"/>
              <a:t>getTime</a:t>
            </a:r>
            <a:r>
              <a:rPr lang="es-ES_tradnl" dirty="0"/>
              <a:t>());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                 </a:t>
            </a:r>
            <a:r>
              <a:rPr lang="es-ES_tradnl" dirty="0" err="1">
                <a:solidFill>
                  <a:srgbClr val="0000E6"/>
                </a:solidFill>
              </a:rPr>
              <a:t>long</a:t>
            </a:r>
            <a:r>
              <a:rPr lang="es-ES_tradnl" dirty="0"/>
              <a:t> monto=</a:t>
            </a:r>
            <a:r>
              <a:rPr lang="es-ES_tradnl" dirty="0" err="1">
                <a:solidFill>
                  <a:srgbClr val="009900"/>
                </a:solidFill>
              </a:rPr>
              <a:t>posnet</a:t>
            </a:r>
            <a:r>
              <a:rPr lang="es-ES_tradnl" dirty="0" err="1"/>
              <a:t>.getMonto</a:t>
            </a:r>
            <a:r>
              <a:rPr lang="es-ES_tradnl" dirty="0"/>
              <a:t>(); </a:t>
            </a:r>
          </a:p>
          <a:p>
            <a:r>
              <a:rPr lang="es-ES_tradnl" dirty="0"/>
              <a:t>                     </a:t>
            </a:r>
            <a:r>
              <a:rPr lang="es-ES_tradnl" dirty="0" err="1"/>
              <a:t>nuevoPago.setMonto</a:t>
            </a:r>
            <a:r>
              <a:rPr lang="es-ES_tradnl" dirty="0"/>
              <a:t>(monto); </a:t>
            </a:r>
          </a:p>
          <a:p>
            <a:r>
              <a:rPr lang="es-ES_tradnl" dirty="0"/>
              <a:t>                     </a:t>
            </a:r>
            <a:r>
              <a:rPr lang="es-ES_tradnl" dirty="0" err="1"/>
              <a:t>nuevoPago.setTarjeta</a:t>
            </a:r>
            <a:r>
              <a:rPr lang="es-ES_tradnl" dirty="0"/>
              <a:t>(tarjeta); </a:t>
            </a:r>
          </a:p>
          <a:p>
            <a:r>
              <a:rPr lang="es-ES_tradnl" dirty="0">
                <a:solidFill>
                  <a:srgbClr val="009900"/>
                </a:solidFill>
              </a:rPr>
              <a:t>                     </a:t>
            </a:r>
            <a:r>
              <a:rPr lang="es-ES_tradnl" dirty="0" err="1">
                <a:solidFill>
                  <a:srgbClr val="009900"/>
                </a:solidFill>
              </a:rPr>
              <a:t>pagos</a:t>
            </a:r>
            <a:r>
              <a:rPr lang="es-ES_tradnl" dirty="0" err="1"/>
              <a:t>.add</a:t>
            </a:r>
            <a:r>
              <a:rPr lang="es-ES_tradnl" dirty="0"/>
              <a:t>(</a:t>
            </a:r>
            <a:r>
              <a:rPr lang="es-ES_tradnl" dirty="0" err="1"/>
              <a:t>nuevoPago</a:t>
            </a:r>
            <a:r>
              <a:rPr lang="es-ES_tradnl" dirty="0"/>
              <a:t>); </a:t>
            </a:r>
          </a:p>
          <a:p>
            <a:r>
              <a:rPr lang="es-ES_tradnl" dirty="0"/>
              <a:t>                     } } }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40553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97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Series</a:t>
            </a:r>
            <a:endParaRPr lang="es-ES_tradnl" sz="3100" i="1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138223" y="2160000"/>
            <a:ext cx="9005777" cy="4351338"/>
          </a:xfrm>
        </p:spPr>
        <p:txBody>
          <a:bodyPr>
            <a:normAutofit/>
          </a:bodyPr>
          <a:lstStyle/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r>
              <a:rPr lang="es-ES" sz="2000" dirty="0"/>
              <a:t>Dado el siguiente diagrama de secuencia, implemente las clases y los métodos Java que se describen (hasta el grado de detalle que sea posible) </a:t>
            </a:r>
            <a:endParaRPr lang="es-ES_tradnl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000" dirty="0"/>
          </a:p>
          <a:p>
            <a:pPr marL="285750" lvl="3" indent="-285750">
              <a:spcBef>
                <a:spcPts val="1000"/>
              </a:spcBef>
              <a:buFont typeface="Arial" charset="0"/>
              <a:buChar char="•"/>
            </a:pPr>
            <a:endParaRPr lang="es-ES" sz="2400" dirty="0"/>
          </a:p>
        </p:txBody>
      </p:sp>
      <p:pic>
        <p:nvPicPr>
          <p:cNvPr id="7" name="Imagen 6" descr="Secuencia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949" y="2780098"/>
            <a:ext cx="6562502" cy="3827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401174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2D9E1-0DDA-174F-9155-A972C397A999}" type="slidenum">
              <a:rPr lang="es-ES_tradnl" smtClean="0"/>
              <a:t>98</a:t>
            </a:fld>
            <a:endParaRPr lang="es-ES_tradnl"/>
          </a:p>
        </p:txBody>
      </p:sp>
      <p:sp>
        <p:nvSpPr>
          <p:cNvPr id="10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0" y="6575425"/>
            <a:ext cx="3689498" cy="365125"/>
          </a:xfrm>
        </p:spPr>
        <p:txBody>
          <a:bodyPr/>
          <a:lstStyle/>
          <a:p>
            <a:r>
              <a:rPr lang="es-ES_tradnl" dirty="0"/>
              <a:t>Módulo 2: Programación Orientada a Objetos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781050" y="1052400"/>
            <a:ext cx="7886700" cy="12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b="1" dirty="0"/>
              <a:t>Diagrama de Secuencia</a:t>
            </a:r>
            <a:br>
              <a:rPr lang="es-ES_tradnl" dirty="0"/>
            </a:br>
            <a:r>
              <a:rPr lang="es-ES_tradnl" sz="2800" i="1" dirty="0"/>
              <a:t>Ejercicio Series</a:t>
            </a:r>
            <a:endParaRPr lang="es-ES_tradnl" sz="3100" i="1" dirty="0"/>
          </a:p>
        </p:txBody>
      </p:sp>
      <p:sp>
        <p:nvSpPr>
          <p:cNvPr id="3" name="Rectángulo 2"/>
          <p:cNvSpPr/>
          <p:nvPr/>
        </p:nvSpPr>
        <p:spPr>
          <a:xfrm>
            <a:off x="255182" y="2272715"/>
            <a:ext cx="4572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Usuario</a:t>
            </a:r>
            <a:r>
              <a:rPr lang="es-ES_tradnl" dirty="0"/>
              <a:t> {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enviarNotificacionSMS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enviarNotificacionMail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enviarNotificacionFB</a:t>
            </a:r>
            <a:r>
              <a:rPr lang="es-ES_tradnl" dirty="0"/>
              <a:t>(){ </a:t>
            </a:r>
          </a:p>
          <a:p>
            <a:r>
              <a:rPr lang="es-ES_tradnl" dirty="0"/>
              <a:t>    </a:t>
            </a:r>
            <a:r>
              <a:rPr lang="mr-IN" dirty="0"/>
              <a:t>…</a:t>
            </a:r>
            <a:endParaRPr lang="es-ES_tradnl" dirty="0"/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  <p:sp>
        <p:nvSpPr>
          <p:cNvPr id="8" name="Rectángulo 7"/>
          <p:cNvSpPr/>
          <p:nvPr/>
        </p:nvSpPr>
        <p:spPr>
          <a:xfrm>
            <a:off x="4402544" y="2272715"/>
            <a:ext cx="4572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_tradnl" dirty="0" err="1">
                <a:solidFill>
                  <a:srgbClr val="0000E6"/>
                </a:solidFill>
              </a:rPr>
              <a:t>class</a:t>
            </a:r>
            <a:r>
              <a:rPr lang="es-ES_tradnl" dirty="0"/>
              <a:t> </a:t>
            </a:r>
            <a:r>
              <a:rPr lang="es-ES_tradnl" b="1" dirty="0">
                <a:latin typeface="Monospaced" charset="0"/>
              </a:rPr>
              <a:t>Episodio</a:t>
            </a:r>
            <a:r>
              <a:rPr lang="es-ES_tradnl" dirty="0"/>
              <a:t> 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int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nroEpisodio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</a:t>
            </a:r>
            <a:r>
              <a:rPr lang="es-ES_tradnl" dirty="0" err="1"/>
              <a:t>String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9900"/>
                </a:solidFill>
              </a:rPr>
              <a:t>nombreEposodio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private</a:t>
            </a:r>
            <a:r>
              <a:rPr lang="es-ES_tradnl" dirty="0"/>
              <a:t> Temporada </a:t>
            </a:r>
            <a:r>
              <a:rPr lang="es-ES_tradnl" dirty="0">
                <a:solidFill>
                  <a:srgbClr val="009900"/>
                </a:solidFill>
              </a:rPr>
              <a:t>temporada</a:t>
            </a:r>
            <a:r>
              <a:rPr lang="es-ES_tradnl" dirty="0"/>
              <a:t>; </a:t>
            </a:r>
          </a:p>
          <a:p>
            <a:endParaRPr lang="es-ES_tradnl" dirty="0">
              <a:solidFill>
                <a:srgbClr val="0000E6"/>
              </a:solidFill>
            </a:endParaRPr>
          </a:p>
          <a:p>
            <a:r>
              <a:rPr lang="es-ES_tradnl" dirty="0">
                <a:solidFill>
                  <a:srgbClr val="0000E6"/>
                </a:solidFill>
              </a:rPr>
              <a:t>  </a:t>
            </a:r>
            <a:r>
              <a:rPr lang="es-ES_tradnl" dirty="0" err="1">
                <a:solidFill>
                  <a:srgbClr val="0000E6"/>
                </a:solidFill>
              </a:rPr>
              <a:t>public</a:t>
            </a:r>
            <a:r>
              <a:rPr lang="es-ES_tradnl" dirty="0"/>
              <a:t> </a:t>
            </a:r>
            <a:r>
              <a:rPr lang="es-ES_tradnl" dirty="0" err="1">
                <a:solidFill>
                  <a:srgbClr val="0000E6"/>
                </a:solidFill>
              </a:rPr>
              <a:t>void</a:t>
            </a:r>
            <a:r>
              <a:rPr lang="es-ES_tradnl" dirty="0"/>
              <a:t> </a:t>
            </a:r>
            <a:r>
              <a:rPr lang="es-ES_tradnl" b="1" dirty="0" err="1">
                <a:latin typeface="Monospaced" charset="0"/>
              </a:rPr>
              <a:t>Epidodio</a:t>
            </a:r>
            <a:r>
              <a:rPr lang="es-ES_tradnl" dirty="0"/>
              <a:t>(</a:t>
            </a:r>
            <a:r>
              <a:rPr lang="es-ES_tradnl" dirty="0" err="1">
                <a:solidFill>
                  <a:srgbClr val="0000E6"/>
                </a:solidFill>
              </a:rPr>
              <a:t>int</a:t>
            </a:r>
            <a:r>
              <a:rPr lang="es-ES_tradnl" dirty="0"/>
              <a:t> </a:t>
            </a:r>
            <a:r>
              <a:rPr lang="es-ES_tradnl" dirty="0" err="1"/>
              <a:t>num</a:t>
            </a:r>
            <a:r>
              <a:rPr lang="es-ES_tradnl" dirty="0"/>
              <a:t>, </a:t>
            </a:r>
            <a:r>
              <a:rPr lang="es-ES_tradnl" dirty="0" err="1"/>
              <a:t>String</a:t>
            </a:r>
            <a:r>
              <a:rPr lang="es-ES_tradnl" dirty="0"/>
              <a:t> titulo,  </a:t>
            </a:r>
          </a:p>
          <a:p>
            <a:r>
              <a:rPr lang="es-ES_tradnl" dirty="0"/>
              <a:t>                                               Temporada </a:t>
            </a:r>
            <a:r>
              <a:rPr lang="es-ES_tradnl" dirty="0" err="1"/>
              <a:t>temp</a:t>
            </a:r>
            <a:r>
              <a:rPr lang="es-ES_tradnl" dirty="0"/>
              <a:t>){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nroEpisodio</a:t>
            </a:r>
            <a:r>
              <a:rPr lang="es-ES_tradnl" dirty="0"/>
              <a:t>=</a:t>
            </a:r>
            <a:r>
              <a:rPr lang="es-ES_tradnl" dirty="0" err="1"/>
              <a:t>num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nombreEposodio</a:t>
            </a:r>
            <a:r>
              <a:rPr lang="es-ES_tradnl" dirty="0"/>
              <a:t>=titulo;  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temporada</a:t>
            </a:r>
            <a:r>
              <a:rPr lang="es-ES_tradnl" dirty="0"/>
              <a:t>=</a:t>
            </a:r>
            <a:r>
              <a:rPr lang="es-ES_tradnl" dirty="0" err="1"/>
              <a:t>temp</a:t>
            </a:r>
            <a:r>
              <a:rPr lang="es-ES_tradnl" dirty="0"/>
              <a:t>; </a:t>
            </a:r>
          </a:p>
          <a:p>
            <a:r>
              <a:rPr lang="es-ES_tradnl" dirty="0">
                <a:solidFill>
                  <a:srgbClr val="0000E6"/>
                </a:solidFill>
              </a:rPr>
              <a:t>    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 err="1"/>
              <a:t>.</a:t>
            </a:r>
            <a:r>
              <a:rPr lang="es-ES_tradnl" dirty="0" err="1">
                <a:solidFill>
                  <a:srgbClr val="009900"/>
                </a:solidFill>
              </a:rPr>
              <a:t>temporada</a:t>
            </a:r>
            <a:r>
              <a:rPr lang="es-ES_tradnl" dirty="0" err="1"/>
              <a:t>.agregar</a:t>
            </a:r>
            <a:r>
              <a:rPr lang="es-ES_tradnl" dirty="0"/>
              <a:t>(</a:t>
            </a:r>
            <a:r>
              <a:rPr lang="es-ES_tradnl" dirty="0" err="1">
                <a:solidFill>
                  <a:srgbClr val="0000E6"/>
                </a:solidFill>
              </a:rPr>
              <a:t>this</a:t>
            </a:r>
            <a:r>
              <a:rPr lang="es-ES_tradnl" dirty="0"/>
              <a:t>); </a:t>
            </a:r>
          </a:p>
          <a:p>
            <a:r>
              <a:rPr lang="es-ES_tradnl" dirty="0"/>
              <a:t>  } </a:t>
            </a:r>
          </a:p>
          <a:p>
            <a:r>
              <a:rPr lang="es-ES_tradnl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9378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8039</TotalTime>
  <Words>5672</Words>
  <Application>Microsoft Office PowerPoint</Application>
  <PresentationFormat>On-screen Show (4:3)</PresentationFormat>
  <Paragraphs>1086</Paragraphs>
  <Slides>101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101</vt:i4>
      </vt:variant>
    </vt:vector>
  </HeadingPairs>
  <TitlesOfParts>
    <vt:vector size="111" baseType="lpstr">
      <vt:lpstr>Arial</vt:lpstr>
      <vt:lpstr>Arial Hebrew</vt:lpstr>
      <vt:lpstr>Arial Narrow</vt:lpstr>
      <vt:lpstr>Calibri</vt:lpstr>
      <vt:lpstr>Mangal</vt:lpstr>
      <vt:lpstr>Monospaced</vt:lpstr>
      <vt:lpstr>Tahoma</vt:lpstr>
      <vt:lpstr>Times New Roman</vt:lpstr>
      <vt:lpstr>Wingdings</vt:lpstr>
      <vt:lpstr>Tema de Office</vt:lpstr>
      <vt:lpstr>Programación Orientada a Objetos</vt:lpstr>
      <vt:lpstr>Modificadores de acceso</vt:lpstr>
      <vt:lpstr>Modificadores de acceso</vt:lpstr>
      <vt:lpstr>Sobrescritura</vt:lpstr>
      <vt:lpstr>Super</vt:lpstr>
      <vt:lpstr>Programación Orientada a Objetos</vt:lpstr>
      <vt:lpstr>Abstracción-Modelado </vt:lpstr>
      <vt:lpstr>¿Por Qué Modelamos?</vt:lpstr>
      <vt:lpstr>UML</vt:lpstr>
      <vt:lpstr>UML</vt:lpstr>
      <vt:lpstr>Historia de UML</vt:lpstr>
      <vt:lpstr>Organización de Modelos</vt:lpstr>
      <vt:lpstr>Diagramas UML 1.4</vt:lpstr>
      <vt:lpstr>Diagramas UML 2.0</vt:lpstr>
      <vt:lpstr>Diagramas de UML  Diagrama de Clases – Descripción Breve</vt:lpstr>
      <vt:lpstr>Diagramas de UML  Diagrama de Objetos – Descripción Breve</vt:lpstr>
      <vt:lpstr>Diagramas de UML  Diagrama de Componentes– Descripción Breve</vt:lpstr>
      <vt:lpstr>Diagramas de UML  Diagrama de Estructura Compuesta – Descripción Breve</vt:lpstr>
      <vt:lpstr>Diagramas de UML  Diagrama de Paquetes – Descripción Breve</vt:lpstr>
      <vt:lpstr>Diagramas de UML  Diagrama de Casos de Uso – Descripción Breve</vt:lpstr>
      <vt:lpstr>Diagramas de UML  Diagrama de Secuencia – Descripción Breve</vt:lpstr>
      <vt:lpstr>Diagramas de UML  Diagrama de Comunicación– Descripción Breve</vt:lpstr>
      <vt:lpstr>Diagramas de UML  Diagrama de Transición de Estados – Descripción Breve</vt:lpstr>
      <vt:lpstr>Diagramas de UML  Diagrama de Actividades – Descripción Breve</vt:lpstr>
      <vt:lpstr>Diagrama de Clases</vt:lpstr>
      <vt:lpstr>Clases</vt:lpstr>
      <vt:lpstr>Representación Gráfica</vt:lpstr>
      <vt:lpstr>Mayor Detalle de la Clase</vt:lpstr>
      <vt:lpstr>Relaciones entre Clases</vt:lpstr>
      <vt:lpstr>¿Cuándo se Relacionan 2 Clases?</vt:lpstr>
      <vt:lpstr>Relación de Asociación</vt:lpstr>
      <vt:lpstr>Adornos de Asociaciones</vt:lpstr>
      <vt:lpstr>Adornos de Asociaciones</vt:lpstr>
      <vt:lpstr>Relación de Agregación</vt:lpstr>
      <vt:lpstr>Relación de Composición</vt:lpstr>
      <vt:lpstr>Relación de Dependencia</vt:lpstr>
      <vt:lpstr>Relación de Dependencia</vt:lpstr>
      <vt:lpstr>Relación de Generalización</vt:lpstr>
      <vt:lpstr>Relación de Generalización</vt:lpstr>
      <vt:lpstr>Relación de Realización</vt:lpstr>
      <vt:lpstr>Implementando desde el Diagrama</vt:lpstr>
      <vt:lpstr>Implementando desde el Diagrama</vt:lpstr>
      <vt:lpstr>Implementando desde el Diagrama</vt:lpstr>
      <vt:lpstr>Implementando desde el Diagrama</vt:lpstr>
      <vt:lpstr>Implementando desde el Diagrama</vt:lpstr>
      <vt:lpstr>Implementando desde el Diagrama</vt:lpstr>
      <vt:lpstr>PowerPoint Presentation</vt:lpstr>
      <vt:lpstr>PowerPoint Presentation</vt:lpstr>
      <vt:lpstr>PowerPoint Presentation</vt:lpstr>
      <vt:lpstr>Implementando desde el Diagrama</vt:lpstr>
      <vt:lpstr>PowerPoint Presentation</vt:lpstr>
      <vt:lpstr>PowerPoint Presentation</vt:lpstr>
      <vt:lpstr>Implementando desde el Diagrama  Solución</vt:lpstr>
      <vt:lpstr>Técnicas de Programación</vt:lpstr>
      <vt:lpstr>Conceptos de UML</vt:lpstr>
      <vt:lpstr>Conceptos de UML</vt:lpstr>
      <vt:lpstr>Conceptos de UML</vt:lpstr>
      <vt:lpstr>Conceptos de UML</vt:lpstr>
      <vt:lpstr>Conceptos de UML</vt:lpstr>
      <vt:lpstr>PowerPoint Presentation</vt:lpstr>
      <vt:lpstr>PowerPoint Presentation</vt:lpstr>
      <vt:lpstr>PowerPoint Presentation</vt:lpstr>
      <vt:lpstr>PowerPoint Presentation</vt:lpstr>
      <vt:lpstr>Técnicas de Programación</vt:lpstr>
      <vt:lpstr>Modelado Repaso</vt:lpstr>
      <vt:lpstr>UML Diagrama de Clases - Repaso</vt:lpstr>
      <vt:lpstr>UML Diagrama de Clases - Repaso</vt:lpstr>
      <vt:lpstr>Diagrama de Clases  Diagrama de Secuencia- Repaso</vt:lpstr>
      <vt:lpstr>Técnicas de Programación</vt:lpstr>
      <vt:lpstr>Conceptos de UML</vt:lpstr>
      <vt:lpstr>Conceptos de UML</vt:lpstr>
      <vt:lpstr>Conceptos de UML</vt:lpstr>
      <vt:lpstr>Conceptos de UML</vt:lpstr>
      <vt:lpstr>Conceptos de UML</vt:lpstr>
      <vt:lpstr>Conceptos de UML</vt:lpstr>
      <vt:lpstr>Conceptos de UML</vt:lpstr>
      <vt:lpstr>Conceptos de UML</vt:lpstr>
      <vt:lpstr>Conceptos de UML</vt:lpstr>
      <vt:lpstr>Conceptos de UML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Rago</dc:creator>
  <cp:lastModifiedBy>Pitty</cp:lastModifiedBy>
  <cp:revision>183</cp:revision>
  <dcterms:created xsi:type="dcterms:W3CDTF">2017-06-08T19:02:43Z</dcterms:created>
  <dcterms:modified xsi:type="dcterms:W3CDTF">2017-10-09T17:43:42Z</dcterms:modified>
</cp:coreProperties>
</file>

<file path=docProps/thumbnail.jpeg>
</file>